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2" r:id="rId5"/>
    <p:sldMasterId id="2147483691" r:id="rId6"/>
    <p:sldMasterId id="2147483701" r:id="rId7"/>
  </p:sldMasterIdLst>
  <p:notesMasterIdLst>
    <p:notesMasterId r:id="rId38"/>
  </p:notesMasterIdLst>
  <p:sldIdLst>
    <p:sldId id="257" r:id="rId8"/>
    <p:sldId id="346" r:id="rId9"/>
    <p:sldId id="454" r:id="rId10"/>
    <p:sldId id="383" r:id="rId11"/>
    <p:sldId id="384" r:id="rId12"/>
    <p:sldId id="443" r:id="rId13"/>
    <p:sldId id="456" r:id="rId14"/>
    <p:sldId id="451" r:id="rId15"/>
    <p:sldId id="450" r:id="rId16"/>
    <p:sldId id="386" r:id="rId17"/>
    <p:sldId id="455" r:id="rId18"/>
    <p:sldId id="415" r:id="rId19"/>
    <p:sldId id="414" r:id="rId20"/>
    <p:sldId id="405" r:id="rId21"/>
    <p:sldId id="344" r:id="rId22"/>
    <p:sldId id="278" r:id="rId23"/>
    <p:sldId id="298" r:id="rId24"/>
    <p:sldId id="406" r:id="rId25"/>
    <p:sldId id="274" r:id="rId26"/>
    <p:sldId id="284" r:id="rId27"/>
    <p:sldId id="335" r:id="rId28"/>
    <p:sldId id="392" r:id="rId29"/>
    <p:sldId id="325" r:id="rId30"/>
    <p:sldId id="457" r:id="rId31"/>
    <p:sldId id="418" r:id="rId32"/>
    <p:sldId id="427" r:id="rId33"/>
    <p:sldId id="428" r:id="rId34"/>
    <p:sldId id="396" r:id="rId35"/>
    <p:sldId id="355" r:id="rId36"/>
    <p:sldId id="30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mp; Legal" id="{9937E4AB-702F-4C39-A47C-8D6EA70B3ED8}">
          <p14:sldIdLst>
            <p14:sldId id="257"/>
            <p14:sldId id="346"/>
          </p14:sldIdLst>
        </p14:section>
        <p14:section name="Intel Developer Program" id="{FF31082B-1B72-4170-BABE-DFD66A8C64B5}">
          <p14:sldIdLst>
            <p14:sldId id="454"/>
            <p14:sldId id="383"/>
            <p14:sldId id="384"/>
            <p14:sldId id="443"/>
            <p14:sldId id="456"/>
            <p14:sldId id="451"/>
            <p14:sldId id="450"/>
            <p14:sldId id="386"/>
            <p14:sldId id="455"/>
          </p14:sldIdLst>
        </p14:section>
        <p14:section name="Industrial Workshop Overview" id="{2812B938-5415-4774-801E-3718BF6587EC}">
          <p14:sldIdLst>
            <p14:sldId id="415"/>
            <p14:sldId id="414"/>
            <p14:sldId id="405"/>
          </p14:sldIdLst>
        </p14:section>
        <p14:section name="What is Industry 4.0?" id="{B0F6D353-6DB4-45E0-8E26-AE150FFC5B4D}">
          <p14:sldIdLst>
            <p14:sldId id="344"/>
            <p14:sldId id="278"/>
            <p14:sldId id="298"/>
            <p14:sldId id="406"/>
            <p14:sldId id="274"/>
            <p14:sldId id="284"/>
            <p14:sldId id="335"/>
          </p14:sldIdLst>
        </p14:section>
        <p14:section name="Case Studies" id="{5F410659-4451-4B34-9DB3-9712504BE2B2}">
          <p14:sldIdLst>
            <p14:sldId id="392"/>
            <p14:sldId id="325"/>
            <p14:sldId id="457"/>
            <p14:sldId id="418"/>
            <p14:sldId id="427"/>
            <p14:sldId id="428"/>
            <p14:sldId id="396"/>
          </p14:sldIdLst>
        </p14:section>
        <p14:section name="Intel and Industry 4.0" id="{911A357A-49AB-43AD-B82C-B160FB6653E4}">
          <p14:sldIdLst>
            <p14:sldId id="355"/>
          </p14:sldIdLst>
        </p14:section>
        <p14:section name="Final Slide" id="{9BBC7D1B-396A-44DC-9BD9-DA9738C270A7}">
          <p14:sldIdLst>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28" autoAdjust="0"/>
    <p:restoredTop sz="94660"/>
  </p:normalViewPr>
  <p:slideViewPr>
    <p:cSldViewPr snapToGrid="0">
      <p:cViewPr varScale="1">
        <p:scale>
          <a:sx n="64" d="100"/>
          <a:sy n="64" d="100"/>
        </p:scale>
        <p:origin x="168" y="1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91E972-81F6-4334-8910-F84502F7F938}" type="doc">
      <dgm:prSet loTypeId="urn:microsoft.com/office/officeart/2005/8/layout/cycle8" loCatId="cycle" qsTypeId="urn:microsoft.com/office/officeart/2005/8/quickstyle/simple1" qsCatId="simple" csTypeId="urn:microsoft.com/office/officeart/2005/8/colors/accent1_2" csCatId="accent1" phldr="1"/>
      <dgm:spPr/>
    </dgm:pt>
    <dgm:pt modelId="{F286374D-4DBD-49DD-A22F-2300AD721D3B}">
      <dgm:prSet phldrT="[Text]"/>
      <dgm:spPr>
        <a:solidFill>
          <a:schemeClr val="bg2"/>
        </a:solidFill>
        <a:ln>
          <a:noFill/>
        </a:ln>
      </dgm:spPr>
      <dgm:t>
        <a:bodyPr/>
        <a:lstStyle/>
        <a:p>
          <a:r>
            <a:rPr lang="en-US" b="1" dirty="0"/>
            <a:t>Prototype</a:t>
          </a:r>
        </a:p>
      </dgm:t>
    </dgm:pt>
    <dgm:pt modelId="{6DF27AAC-AB2A-411B-98D0-B0DA34A9F9FC}" type="parTrans" cxnId="{EF0AEF8A-691C-4DF4-87E4-05AAB5CB2331}">
      <dgm:prSet/>
      <dgm:spPr/>
      <dgm:t>
        <a:bodyPr/>
        <a:lstStyle/>
        <a:p>
          <a:endParaRPr lang="en-US"/>
        </a:p>
      </dgm:t>
    </dgm:pt>
    <dgm:pt modelId="{83F2D4DA-B41A-4392-A48A-AB2EB9185277}" type="sibTrans" cxnId="{EF0AEF8A-691C-4DF4-87E4-05AAB5CB2331}">
      <dgm:prSet/>
      <dgm:spPr/>
      <dgm:t>
        <a:bodyPr/>
        <a:lstStyle/>
        <a:p>
          <a:endParaRPr lang="en-US"/>
        </a:p>
      </dgm:t>
    </dgm:pt>
    <dgm:pt modelId="{F50E9319-EFA8-40C5-AB40-6F7F7F9F345C}">
      <dgm:prSet phldrT="[Text]"/>
      <dgm:spPr>
        <a:solidFill>
          <a:schemeClr val="accent2">
            <a:lumMod val="50000"/>
          </a:schemeClr>
        </a:solidFill>
        <a:ln>
          <a:noFill/>
        </a:ln>
      </dgm:spPr>
      <dgm:t>
        <a:bodyPr/>
        <a:lstStyle/>
        <a:p>
          <a:r>
            <a:rPr lang="en-US" b="1" dirty="0"/>
            <a:t>Productize and Scale</a:t>
          </a:r>
        </a:p>
      </dgm:t>
    </dgm:pt>
    <dgm:pt modelId="{3CEDB27F-5A53-4A87-84EE-F34C8E146229}" type="parTrans" cxnId="{8533F5EC-AE95-4109-85B0-C9A5783D4154}">
      <dgm:prSet/>
      <dgm:spPr/>
      <dgm:t>
        <a:bodyPr/>
        <a:lstStyle/>
        <a:p>
          <a:endParaRPr lang="en-US"/>
        </a:p>
      </dgm:t>
    </dgm:pt>
    <dgm:pt modelId="{5F7C2C3C-A7D5-494D-8479-A2E23662DA90}" type="sibTrans" cxnId="{8533F5EC-AE95-4109-85B0-C9A5783D4154}">
      <dgm:prSet/>
      <dgm:spPr/>
      <dgm:t>
        <a:bodyPr/>
        <a:lstStyle/>
        <a:p>
          <a:endParaRPr lang="en-US"/>
        </a:p>
      </dgm:t>
    </dgm:pt>
    <dgm:pt modelId="{00AC64CD-2657-42A2-9A41-E5D5A8EFDBB4}">
      <dgm:prSet phldrT="[Text]"/>
      <dgm:spPr>
        <a:solidFill>
          <a:schemeClr val="accent1">
            <a:lumMod val="75000"/>
          </a:schemeClr>
        </a:solidFill>
        <a:ln>
          <a:noFill/>
        </a:ln>
      </dgm:spPr>
      <dgm:t>
        <a:bodyPr/>
        <a:lstStyle/>
        <a:p>
          <a:r>
            <a:rPr lang="en-US" b="1" dirty="0"/>
            <a:t>Define</a:t>
          </a:r>
        </a:p>
      </dgm:t>
    </dgm:pt>
    <dgm:pt modelId="{F5BEBF77-C700-4CFA-A3A1-3CA2DDEA2FA7}" type="parTrans" cxnId="{017E4435-032D-4020-84EA-2EACDB942C3C}">
      <dgm:prSet/>
      <dgm:spPr/>
      <dgm:t>
        <a:bodyPr/>
        <a:lstStyle/>
        <a:p>
          <a:endParaRPr lang="en-US"/>
        </a:p>
      </dgm:t>
    </dgm:pt>
    <dgm:pt modelId="{59E386FB-A195-491C-8D01-80DA9BF2B59E}" type="sibTrans" cxnId="{017E4435-032D-4020-84EA-2EACDB942C3C}">
      <dgm:prSet/>
      <dgm:spPr/>
      <dgm:t>
        <a:bodyPr/>
        <a:lstStyle/>
        <a:p>
          <a:endParaRPr lang="en-US"/>
        </a:p>
      </dgm:t>
    </dgm:pt>
    <dgm:pt modelId="{16816BC0-6DD2-458B-A2CD-DEB3F457ECFC}" type="pres">
      <dgm:prSet presAssocID="{2F91E972-81F6-4334-8910-F84502F7F938}" presName="compositeShape" presStyleCnt="0">
        <dgm:presLayoutVars>
          <dgm:chMax val="7"/>
          <dgm:dir/>
          <dgm:resizeHandles val="exact"/>
        </dgm:presLayoutVars>
      </dgm:prSet>
      <dgm:spPr/>
    </dgm:pt>
    <dgm:pt modelId="{71C3E3AE-8695-4CE8-AD2E-0FF30A4A5B13}" type="pres">
      <dgm:prSet presAssocID="{2F91E972-81F6-4334-8910-F84502F7F938}" presName="wedge1" presStyleLbl="node1" presStyleIdx="0" presStyleCnt="3"/>
      <dgm:spPr/>
    </dgm:pt>
    <dgm:pt modelId="{9CEDE3CE-A0BA-415D-B264-471A17314F6D}" type="pres">
      <dgm:prSet presAssocID="{2F91E972-81F6-4334-8910-F84502F7F938}" presName="dummy1a" presStyleCnt="0"/>
      <dgm:spPr/>
    </dgm:pt>
    <dgm:pt modelId="{DE51B955-C44D-42C4-B2CF-7D8512D197AD}" type="pres">
      <dgm:prSet presAssocID="{2F91E972-81F6-4334-8910-F84502F7F938}" presName="dummy1b" presStyleCnt="0"/>
      <dgm:spPr/>
    </dgm:pt>
    <dgm:pt modelId="{8E2AFE39-3D9B-43E9-A139-BEE51FC646B5}" type="pres">
      <dgm:prSet presAssocID="{2F91E972-81F6-4334-8910-F84502F7F938}" presName="wedge1Tx" presStyleLbl="node1" presStyleIdx="0" presStyleCnt="3">
        <dgm:presLayoutVars>
          <dgm:chMax val="0"/>
          <dgm:chPref val="0"/>
          <dgm:bulletEnabled val="1"/>
        </dgm:presLayoutVars>
      </dgm:prSet>
      <dgm:spPr/>
    </dgm:pt>
    <dgm:pt modelId="{3DEF71BE-0FFA-4A61-91B3-F761BCC8C96D}" type="pres">
      <dgm:prSet presAssocID="{2F91E972-81F6-4334-8910-F84502F7F938}" presName="wedge2" presStyleLbl="node1" presStyleIdx="1" presStyleCnt="3"/>
      <dgm:spPr/>
    </dgm:pt>
    <dgm:pt modelId="{8BF49AEE-6B98-4F4B-8AE9-C6A9861A2CE1}" type="pres">
      <dgm:prSet presAssocID="{2F91E972-81F6-4334-8910-F84502F7F938}" presName="dummy2a" presStyleCnt="0"/>
      <dgm:spPr/>
    </dgm:pt>
    <dgm:pt modelId="{96EC30C6-5823-4978-A8D4-F7C1A20392CC}" type="pres">
      <dgm:prSet presAssocID="{2F91E972-81F6-4334-8910-F84502F7F938}" presName="dummy2b" presStyleCnt="0"/>
      <dgm:spPr/>
    </dgm:pt>
    <dgm:pt modelId="{D3DCA69A-FE6B-4B73-800C-1291388467E7}" type="pres">
      <dgm:prSet presAssocID="{2F91E972-81F6-4334-8910-F84502F7F938}" presName="wedge2Tx" presStyleLbl="node1" presStyleIdx="1" presStyleCnt="3">
        <dgm:presLayoutVars>
          <dgm:chMax val="0"/>
          <dgm:chPref val="0"/>
          <dgm:bulletEnabled val="1"/>
        </dgm:presLayoutVars>
      </dgm:prSet>
      <dgm:spPr/>
    </dgm:pt>
    <dgm:pt modelId="{E00D4556-E386-4B5B-98BA-337BE6C4BEF1}" type="pres">
      <dgm:prSet presAssocID="{2F91E972-81F6-4334-8910-F84502F7F938}" presName="wedge3" presStyleLbl="node1" presStyleIdx="2" presStyleCnt="3"/>
      <dgm:spPr/>
    </dgm:pt>
    <dgm:pt modelId="{7E736057-9C3A-4D75-8DBC-E15AB4B61D2C}" type="pres">
      <dgm:prSet presAssocID="{2F91E972-81F6-4334-8910-F84502F7F938}" presName="dummy3a" presStyleCnt="0"/>
      <dgm:spPr/>
    </dgm:pt>
    <dgm:pt modelId="{04BA3439-9514-47D0-B519-93CE57D10008}" type="pres">
      <dgm:prSet presAssocID="{2F91E972-81F6-4334-8910-F84502F7F938}" presName="dummy3b" presStyleCnt="0"/>
      <dgm:spPr/>
    </dgm:pt>
    <dgm:pt modelId="{D7789493-8638-4633-900F-42DB77B17CFB}" type="pres">
      <dgm:prSet presAssocID="{2F91E972-81F6-4334-8910-F84502F7F938}" presName="wedge3Tx" presStyleLbl="node1" presStyleIdx="2" presStyleCnt="3">
        <dgm:presLayoutVars>
          <dgm:chMax val="0"/>
          <dgm:chPref val="0"/>
          <dgm:bulletEnabled val="1"/>
        </dgm:presLayoutVars>
      </dgm:prSet>
      <dgm:spPr/>
    </dgm:pt>
    <dgm:pt modelId="{0CA84897-BA34-48AA-B984-2BC8CD2FB24A}" type="pres">
      <dgm:prSet presAssocID="{83F2D4DA-B41A-4392-A48A-AB2EB9185277}" presName="arrowWedge1" presStyleLbl="fgSibTrans2D1" presStyleIdx="0" presStyleCnt="3"/>
      <dgm:spPr>
        <a:solidFill>
          <a:schemeClr val="accent2"/>
        </a:solidFill>
      </dgm:spPr>
    </dgm:pt>
    <dgm:pt modelId="{B8774288-B099-4770-8AFF-3472BAADF87D}" type="pres">
      <dgm:prSet presAssocID="{5F7C2C3C-A7D5-494D-8479-A2E23662DA90}" presName="arrowWedge2" presStyleLbl="fgSibTrans2D1" presStyleIdx="1" presStyleCnt="3"/>
      <dgm:spPr>
        <a:solidFill>
          <a:schemeClr val="accent2"/>
        </a:solidFill>
      </dgm:spPr>
    </dgm:pt>
    <dgm:pt modelId="{BE77AF4A-474B-4580-8496-E301C1004F29}" type="pres">
      <dgm:prSet presAssocID="{59E386FB-A195-491C-8D01-80DA9BF2B59E}" presName="arrowWedge3" presStyleLbl="fgSibTrans2D1" presStyleIdx="2" presStyleCnt="3"/>
      <dgm:spPr>
        <a:solidFill>
          <a:schemeClr val="accent2"/>
        </a:solidFill>
      </dgm:spPr>
    </dgm:pt>
  </dgm:ptLst>
  <dgm:cxnLst>
    <dgm:cxn modelId="{017E4435-032D-4020-84EA-2EACDB942C3C}" srcId="{2F91E972-81F6-4334-8910-F84502F7F938}" destId="{00AC64CD-2657-42A2-9A41-E5D5A8EFDBB4}" srcOrd="2" destOrd="0" parTransId="{F5BEBF77-C700-4CFA-A3A1-3CA2DDEA2FA7}" sibTransId="{59E386FB-A195-491C-8D01-80DA9BF2B59E}"/>
    <dgm:cxn modelId="{4968145C-78AC-40EA-B7CF-E3E042A9FA1C}" type="presOf" srcId="{F50E9319-EFA8-40C5-AB40-6F7F7F9F345C}" destId="{D3DCA69A-FE6B-4B73-800C-1291388467E7}" srcOrd="1" destOrd="0" presId="urn:microsoft.com/office/officeart/2005/8/layout/cycle8"/>
    <dgm:cxn modelId="{E40EC287-D0E2-4E15-9F95-36601F62C96A}" type="presOf" srcId="{F286374D-4DBD-49DD-A22F-2300AD721D3B}" destId="{71C3E3AE-8695-4CE8-AD2E-0FF30A4A5B13}" srcOrd="0" destOrd="0" presId="urn:microsoft.com/office/officeart/2005/8/layout/cycle8"/>
    <dgm:cxn modelId="{EF0AEF8A-691C-4DF4-87E4-05AAB5CB2331}" srcId="{2F91E972-81F6-4334-8910-F84502F7F938}" destId="{F286374D-4DBD-49DD-A22F-2300AD721D3B}" srcOrd="0" destOrd="0" parTransId="{6DF27AAC-AB2A-411B-98D0-B0DA34A9F9FC}" sibTransId="{83F2D4DA-B41A-4392-A48A-AB2EB9185277}"/>
    <dgm:cxn modelId="{E7F876B3-AB42-41A7-863B-A427F39FCC10}" type="presOf" srcId="{00AC64CD-2657-42A2-9A41-E5D5A8EFDBB4}" destId="{E00D4556-E386-4B5B-98BA-337BE6C4BEF1}" srcOrd="0" destOrd="0" presId="urn:microsoft.com/office/officeart/2005/8/layout/cycle8"/>
    <dgm:cxn modelId="{55867CBC-1D6A-4C5E-918C-2E973E96EDA4}" type="presOf" srcId="{F286374D-4DBD-49DD-A22F-2300AD721D3B}" destId="{8E2AFE39-3D9B-43E9-A139-BEE51FC646B5}" srcOrd="1" destOrd="0" presId="urn:microsoft.com/office/officeart/2005/8/layout/cycle8"/>
    <dgm:cxn modelId="{4B72ACC8-D44B-410B-A8C9-8DDCFBDF8F71}" type="presOf" srcId="{00AC64CD-2657-42A2-9A41-E5D5A8EFDBB4}" destId="{D7789493-8638-4633-900F-42DB77B17CFB}" srcOrd="1" destOrd="0" presId="urn:microsoft.com/office/officeart/2005/8/layout/cycle8"/>
    <dgm:cxn modelId="{8533F5EC-AE95-4109-85B0-C9A5783D4154}" srcId="{2F91E972-81F6-4334-8910-F84502F7F938}" destId="{F50E9319-EFA8-40C5-AB40-6F7F7F9F345C}" srcOrd="1" destOrd="0" parTransId="{3CEDB27F-5A53-4A87-84EE-F34C8E146229}" sibTransId="{5F7C2C3C-A7D5-494D-8479-A2E23662DA90}"/>
    <dgm:cxn modelId="{AA8BF8F4-F0A2-4C33-92C7-1D3058250CD8}" type="presOf" srcId="{2F91E972-81F6-4334-8910-F84502F7F938}" destId="{16816BC0-6DD2-458B-A2CD-DEB3F457ECFC}" srcOrd="0" destOrd="0" presId="urn:microsoft.com/office/officeart/2005/8/layout/cycle8"/>
    <dgm:cxn modelId="{DC2559F8-AA66-480D-B224-EA9E594166D9}" type="presOf" srcId="{F50E9319-EFA8-40C5-AB40-6F7F7F9F345C}" destId="{3DEF71BE-0FFA-4A61-91B3-F761BCC8C96D}" srcOrd="0" destOrd="0" presId="urn:microsoft.com/office/officeart/2005/8/layout/cycle8"/>
    <dgm:cxn modelId="{EAF936E5-F070-4D05-B98F-01EB5FCBA245}" type="presParOf" srcId="{16816BC0-6DD2-458B-A2CD-DEB3F457ECFC}" destId="{71C3E3AE-8695-4CE8-AD2E-0FF30A4A5B13}" srcOrd="0" destOrd="0" presId="urn:microsoft.com/office/officeart/2005/8/layout/cycle8"/>
    <dgm:cxn modelId="{35FA374A-213B-4EAF-9FC1-E3081B4CA856}" type="presParOf" srcId="{16816BC0-6DD2-458B-A2CD-DEB3F457ECFC}" destId="{9CEDE3CE-A0BA-415D-B264-471A17314F6D}" srcOrd="1" destOrd="0" presId="urn:microsoft.com/office/officeart/2005/8/layout/cycle8"/>
    <dgm:cxn modelId="{68893542-5991-455B-B38B-4D2D0036072A}" type="presParOf" srcId="{16816BC0-6DD2-458B-A2CD-DEB3F457ECFC}" destId="{DE51B955-C44D-42C4-B2CF-7D8512D197AD}" srcOrd="2" destOrd="0" presId="urn:microsoft.com/office/officeart/2005/8/layout/cycle8"/>
    <dgm:cxn modelId="{F15A3A7C-1408-44F9-95CD-40944938BE36}" type="presParOf" srcId="{16816BC0-6DD2-458B-A2CD-DEB3F457ECFC}" destId="{8E2AFE39-3D9B-43E9-A139-BEE51FC646B5}" srcOrd="3" destOrd="0" presId="urn:microsoft.com/office/officeart/2005/8/layout/cycle8"/>
    <dgm:cxn modelId="{78C3C3D2-E4AC-45C8-AEBE-8C6B6AE1CB43}" type="presParOf" srcId="{16816BC0-6DD2-458B-A2CD-DEB3F457ECFC}" destId="{3DEF71BE-0FFA-4A61-91B3-F761BCC8C96D}" srcOrd="4" destOrd="0" presId="urn:microsoft.com/office/officeart/2005/8/layout/cycle8"/>
    <dgm:cxn modelId="{5CDBF60A-2161-4793-BD4C-42E1B2D308CE}" type="presParOf" srcId="{16816BC0-6DD2-458B-A2CD-DEB3F457ECFC}" destId="{8BF49AEE-6B98-4F4B-8AE9-C6A9861A2CE1}" srcOrd="5" destOrd="0" presId="urn:microsoft.com/office/officeart/2005/8/layout/cycle8"/>
    <dgm:cxn modelId="{03BEFA7A-EAC0-4563-91AC-DCA0FA386F86}" type="presParOf" srcId="{16816BC0-6DD2-458B-A2CD-DEB3F457ECFC}" destId="{96EC30C6-5823-4978-A8D4-F7C1A20392CC}" srcOrd="6" destOrd="0" presId="urn:microsoft.com/office/officeart/2005/8/layout/cycle8"/>
    <dgm:cxn modelId="{B4CB6EF2-C651-4C3F-9C36-4D453629DADC}" type="presParOf" srcId="{16816BC0-6DD2-458B-A2CD-DEB3F457ECFC}" destId="{D3DCA69A-FE6B-4B73-800C-1291388467E7}" srcOrd="7" destOrd="0" presId="urn:microsoft.com/office/officeart/2005/8/layout/cycle8"/>
    <dgm:cxn modelId="{41ABCE57-D0E6-4262-AC0E-0DE9613FC5E3}" type="presParOf" srcId="{16816BC0-6DD2-458B-A2CD-DEB3F457ECFC}" destId="{E00D4556-E386-4B5B-98BA-337BE6C4BEF1}" srcOrd="8" destOrd="0" presId="urn:microsoft.com/office/officeart/2005/8/layout/cycle8"/>
    <dgm:cxn modelId="{CDF4004F-398D-4F7F-8F22-1CB6106CF5F0}" type="presParOf" srcId="{16816BC0-6DD2-458B-A2CD-DEB3F457ECFC}" destId="{7E736057-9C3A-4D75-8DBC-E15AB4B61D2C}" srcOrd="9" destOrd="0" presId="urn:microsoft.com/office/officeart/2005/8/layout/cycle8"/>
    <dgm:cxn modelId="{D19346E3-0D8F-4E63-ACF8-02AD2F68C379}" type="presParOf" srcId="{16816BC0-6DD2-458B-A2CD-DEB3F457ECFC}" destId="{04BA3439-9514-47D0-B519-93CE57D10008}" srcOrd="10" destOrd="0" presId="urn:microsoft.com/office/officeart/2005/8/layout/cycle8"/>
    <dgm:cxn modelId="{1E9FF0F0-575B-4C3F-9807-D3484C84DE8E}" type="presParOf" srcId="{16816BC0-6DD2-458B-A2CD-DEB3F457ECFC}" destId="{D7789493-8638-4633-900F-42DB77B17CFB}" srcOrd="11" destOrd="0" presId="urn:microsoft.com/office/officeart/2005/8/layout/cycle8"/>
    <dgm:cxn modelId="{88237B7D-8897-4F1C-BE64-A918FD4C7029}" type="presParOf" srcId="{16816BC0-6DD2-458B-A2CD-DEB3F457ECFC}" destId="{0CA84897-BA34-48AA-B984-2BC8CD2FB24A}" srcOrd="12" destOrd="0" presId="urn:microsoft.com/office/officeart/2005/8/layout/cycle8"/>
    <dgm:cxn modelId="{4D9ACC13-C5CF-4B7D-A5DE-32024A458F63}" type="presParOf" srcId="{16816BC0-6DD2-458B-A2CD-DEB3F457ECFC}" destId="{B8774288-B099-4770-8AFF-3472BAADF87D}" srcOrd="13" destOrd="0" presId="urn:microsoft.com/office/officeart/2005/8/layout/cycle8"/>
    <dgm:cxn modelId="{AB9A10C5-BC00-4127-AC1A-210483D673E7}" type="presParOf" srcId="{16816BC0-6DD2-458B-A2CD-DEB3F457ECFC}" destId="{BE77AF4A-474B-4580-8496-E301C1004F29}"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3E3AE-8695-4CE8-AD2E-0FF30A4A5B13}">
      <dsp:nvSpPr>
        <dsp:cNvPr id="0" name=""/>
        <dsp:cNvSpPr/>
      </dsp:nvSpPr>
      <dsp:spPr>
        <a:xfrm>
          <a:off x="791476" y="211440"/>
          <a:ext cx="2732464" cy="2732464"/>
        </a:xfrm>
        <a:prstGeom prst="pie">
          <a:avLst>
            <a:gd name="adj1" fmla="val 16200000"/>
            <a:gd name="adj2" fmla="val 1800000"/>
          </a:avLst>
        </a:prstGeom>
        <a:solidFill>
          <a:schemeClr val="bg2"/>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Prototype</a:t>
          </a:r>
        </a:p>
      </dsp:txBody>
      <dsp:txXfrm>
        <a:off x="2231550" y="790462"/>
        <a:ext cx="975880" cy="813233"/>
      </dsp:txXfrm>
    </dsp:sp>
    <dsp:sp modelId="{3DEF71BE-0FFA-4A61-91B3-F761BCC8C96D}">
      <dsp:nvSpPr>
        <dsp:cNvPr id="0" name=""/>
        <dsp:cNvSpPr/>
      </dsp:nvSpPr>
      <dsp:spPr>
        <a:xfrm>
          <a:off x="735201" y="309028"/>
          <a:ext cx="2732464" cy="2732464"/>
        </a:xfrm>
        <a:prstGeom prst="pie">
          <a:avLst>
            <a:gd name="adj1" fmla="val 1800000"/>
            <a:gd name="adj2" fmla="val 9000000"/>
          </a:avLst>
        </a:prstGeom>
        <a:solidFill>
          <a:schemeClr val="accent2">
            <a:lumMod val="50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Productize and Scale</a:t>
          </a:r>
        </a:p>
      </dsp:txBody>
      <dsp:txXfrm>
        <a:off x="1385788" y="2081877"/>
        <a:ext cx="1463820" cy="715645"/>
      </dsp:txXfrm>
    </dsp:sp>
    <dsp:sp modelId="{E00D4556-E386-4B5B-98BA-337BE6C4BEF1}">
      <dsp:nvSpPr>
        <dsp:cNvPr id="0" name=""/>
        <dsp:cNvSpPr/>
      </dsp:nvSpPr>
      <dsp:spPr>
        <a:xfrm>
          <a:off x="678925" y="211440"/>
          <a:ext cx="2732464" cy="2732464"/>
        </a:xfrm>
        <a:prstGeom prst="pie">
          <a:avLst>
            <a:gd name="adj1" fmla="val 9000000"/>
            <a:gd name="adj2" fmla="val 16200000"/>
          </a:avLst>
        </a:prstGeom>
        <a:solidFill>
          <a:schemeClr val="accent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Define</a:t>
          </a:r>
        </a:p>
      </dsp:txBody>
      <dsp:txXfrm>
        <a:off x="995435" y="790462"/>
        <a:ext cx="975880" cy="813233"/>
      </dsp:txXfrm>
    </dsp:sp>
    <dsp:sp modelId="{0CA84897-BA34-48AA-B984-2BC8CD2FB24A}">
      <dsp:nvSpPr>
        <dsp:cNvPr id="0" name=""/>
        <dsp:cNvSpPr/>
      </dsp:nvSpPr>
      <dsp:spPr>
        <a:xfrm>
          <a:off x="622549" y="42288"/>
          <a:ext cx="3070769" cy="3070769"/>
        </a:xfrm>
        <a:prstGeom prst="circularArrow">
          <a:avLst>
            <a:gd name="adj1" fmla="val 5085"/>
            <a:gd name="adj2" fmla="val 327528"/>
            <a:gd name="adj3" fmla="val 1472472"/>
            <a:gd name="adj4" fmla="val 16199432"/>
            <a:gd name="adj5" fmla="val 5932"/>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sp>
    <dsp:sp modelId="{B8774288-B099-4770-8AFF-3472BAADF87D}">
      <dsp:nvSpPr>
        <dsp:cNvPr id="0" name=""/>
        <dsp:cNvSpPr/>
      </dsp:nvSpPr>
      <dsp:spPr>
        <a:xfrm>
          <a:off x="566048" y="139703"/>
          <a:ext cx="3070769" cy="3070769"/>
        </a:xfrm>
        <a:prstGeom prst="circularArrow">
          <a:avLst>
            <a:gd name="adj1" fmla="val 5085"/>
            <a:gd name="adj2" fmla="val 327528"/>
            <a:gd name="adj3" fmla="val 8671970"/>
            <a:gd name="adj4" fmla="val 1800502"/>
            <a:gd name="adj5" fmla="val 5932"/>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sp>
    <dsp:sp modelId="{BE77AF4A-474B-4580-8496-E301C1004F29}">
      <dsp:nvSpPr>
        <dsp:cNvPr id="0" name=""/>
        <dsp:cNvSpPr/>
      </dsp:nvSpPr>
      <dsp:spPr>
        <a:xfrm>
          <a:off x="509547" y="42288"/>
          <a:ext cx="3070769" cy="3070769"/>
        </a:xfrm>
        <a:prstGeom prst="circularArrow">
          <a:avLst>
            <a:gd name="adj1" fmla="val 5085"/>
            <a:gd name="adj2" fmla="val 327528"/>
            <a:gd name="adj3" fmla="val 15873039"/>
            <a:gd name="adj4" fmla="val 9000000"/>
            <a:gd name="adj5" fmla="val 5932"/>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D22A7-9018-452F-818B-0BC41011B383}" type="datetimeFigureOut">
              <a:rPr lang="en-US" smtClean="0"/>
              <a:t>9/3/19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74C4B1-8861-4DE1-825D-6E12F213AC78}" type="slidenum">
              <a:rPr lang="en-US" smtClean="0"/>
              <a:t>‹#›</a:t>
            </a:fld>
            <a:endParaRPr lang="en-US"/>
          </a:p>
        </p:txBody>
      </p:sp>
    </p:spTree>
    <p:extLst>
      <p:ext uri="{BB962C8B-B14F-4D97-AF65-F5344CB8AC3E}">
        <p14:creationId xmlns:p14="http://schemas.microsoft.com/office/powerpoint/2010/main" val="96738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ntel.com/content/www/us/en/architecture-and-technology/quick-sync-video/quick-sync-video-general.html" TargetMode="External"/><Relationship Id="rId7" Type="http://schemas.openxmlformats.org/officeDocument/2006/relationships/hyperlink" Target="https://software.intel.com/en-us/intel-media-server-studio/detail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software.intel.com/sites/default/files/managed/85/7c/Intel-Xeon-Processor-E3-1500-v5-Performance-May-2016.pdf" TargetMode="External"/><Relationship Id="rId5" Type="http://schemas.openxmlformats.org/officeDocument/2006/relationships/hyperlink" Target="https://software.intel.com/en-us/intel-media-server-studio/details#technical" TargetMode="External"/><Relationship Id="rId4" Type="http://schemas.openxmlformats.org/officeDocument/2006/relationships/hyperlink" Target="https://github.com/Intel-Media-SDK/MediaSDK"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61538" eaLnBrk="0" fontAlgn="base" hangingPunct="0">
              <a:spcBef>
                <a:spcPts val="829"/>
              </a:spcBef>
            </a:pPr>
            <a:endParaRPr lang="en-US" dirty="0"/>
          </a:p>
        </p:txBody>
      </p:sp>
      <p:sp>
        <p:nvSpPr>
          <p:cNvPr id="4" name="Slide Number Placeholder 3"/>
          <p:cNvSpPr>
            <a:spLocks noGrp="1"/>
          </p:cNvSpPr>
          <p:nvPr>
            <p:ph type="sldNum" sz="quarter" idx="10"/>
          </p:nvPr>
        </p:nvSpPr>
        <p:spPr/>
        <p:txBody>
          <a:bodyPr/>
          <a:lstStyle/>
          <a:p>
            <a:pPr defTabSz="931742">
              <a:defRPr/>
            </a:pPr>
            <a:fld id="{907FB027-EC75-4E10-8A74-6EA12FDCB880}" type="slidenum">
              <a:rPr lang="en-US" sz="900">
                <a:solidFill>
                  <a:prstClr val="black"/>
                </a:solidFill>
                <a:latin typeface="Arial"/>
              </a:rPr>
              <a:pPr defTabSz="931742">
                <a:defRPr/>
              </a:pPr>
              <a:t>1</a:t>
            </a:fld>
            <a:endParaRPr lang="en-US" sz="900" dirty="0">
              <a:solidFill>
                <a:prstClr val="black"/>
              </a:solidFill>
              <a:latin typeface="Arial"/>
            </a:endParaRPr>
          </a:p>
        </p:txBody>
      </p:sp>
    </p:spTree>
    <p:extLst>
      <p:ext uri="{BB962C8B-B14F-4D97-AF65-F5344CB8AC3E}">
        <p14:creationId xmlns:p14="http://schemas.microsoft.com/office/powerpoint/2010/main" val="150211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Beyond helping you accelerate development to deployment, Intel is engaged in understanding the IoT developers’ needs and challenges—from architecture to productization. </a:t>
            </a:r>
          </a:p>
          <a:p>
            <a:endParaRPr lang="en-US" dirty="0"/>
          </a:p>
          <a:p>
            <a:endParaRPr lang="en-US" dirty="0"/>
          </a:p>
        </p:txBody>
      </p:sp>
      <p:sp>
        <p:nvSpPr>
          <p:cNvPr id="4" name="Slide Number Placeholder 3"/>
          <p:cNvSpPr>
            <a:spLocks noGrp="1"/>
          </p:cNvSpPr>
          <p:nvPr>
            <p:ph type="sldNum" sz="quarter" idx="10"/>
          </p:nvPr>
        </p:nvSpPr>
        <p:spPr/>
        <p:txBody>
          <a:bodyPr/>
          <a:lstStyle/>
          <a:p>
            <a:fld id="{EDD4D277-3B09-9747-B015-D2A22EA7ED08}" type="slidenum">
              <a:rPr lang="en-US" smtClean="0"/>
              <a:t>11</a:t>
            </a:fld>
            <a:endParaRPr lang="en-US" dirty="0"/>
          </a:p>
        </p:txBody>
      </p:sp>
    </p:spTree>
    <p:extLst>
      <p:ext uri="{BB962C8B-B14F-4D97-AF65-F5344CB8AC3E}">
        <p14:creationId xmlns:p14="http://schemas.microsoft.com/office/powerpoint/2010/main" val="3348206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29">
              <a:defRPr/>
            </a:pPr>
            <a:r>
              <a:rPr lang="en-US" b="1" dirty="0"/>
              <a:t>IIoT Workshop Overview</a:t>
            </a:r>
          </a:p>
          <a:p>
            <a:pPr defTabSz="966529">
              <a:defRPr/>
            </a:pPr>
            <a:endParaRPr lang="en-US" dirty="0"/>
          </a:p>
          <a:p>
            <a:pPr defTabSz="966529">
              <a:defRPr/>
            </a:pPr>
            <a:r>
              <a:rPr lang="en-US" dirty="0"/>
              <a:t>This slide gives a brief outline of the material covered in the Intel Industrial </a:t>
            </a:r>
            <a:r>
              <a:rPr lang="en-US" dirty="0" err="1"/>
              <a:t>IoT</a:t>
            </a:r>
            <a:r>
              <a:rPr lang="en-US" dirty="0"/>
              <a:t> Workshop.  You can use this slide to give a quick overview of the topics and will be covered.</a:t>
            </a:r>
          </a:p>
          <a:p>
            <a:pPr defTabSz="966529">
              <a:defRPr/>
            </a:pPr>
            <a:endParaRPr lang="en-US" dirty="0"/>
          </a:p>
          <a:p>
            <a:pPr defTabSz="966529">
              <a:defRPr/>
            </a:pPr>
            <a:r>
              <a:rPr lang="en-US" dirty="0"/>
              <a:t>You can always find the latest course outline on Github.</a:t>
            </a:r>
          </a:p>
          <a:p>
            <a:pPr defTabSz="966529">
              <a:defRPr/>
            </a:pPr>
            <a:r>
              <a:rPr lang="en-US" b="1" dirty="0"/>
              <a:t>https://github.com/SSG-DRD-IOT/Industrial-IoT-Workshop </a:t>
            </a:r>
          </a:p>
          <a:p>
            <a:pPr defTabSz="966529">
              <a:defRPr/>
            </a:pPr>
            <a:endParaRPr lang="en-US" dirty="0"/>
          </a:p>
          <a:p>
            <a:pPr defTabSz="966529">
              <a:defRPr/>
            </a:pPr>
            <a:r>
              <a:rPr lang="en-US" b="1" dirty="0"/>
              <a:t>Topics</a:t>
            </a:r>
          </a:p>
          <a:p>
            <a:pPr marL="237127" indent="-237127" defTabSz="966529">
              <a:buAutoNum type="arabicPeriod"/>
              <a:defRPr/>
            </a:pPr>
            <a:r>
              <a:rPr lang="en-US" b="1" dirty="0"/>
              <a:t>Introduction</a:t>
            </a:r>
            <a:r>
              <a:rPr lang="en-US" dirty="0"/>
              <a:t> to the </a:t>
            </a:r>
            <a:r>
              <a:rPr lang="en-US" b="1" dirty="0"/>
              <a:t>Industrial Internet of Things </a:t>
            </a:r>
            <a:r>
              <a:rPr lang="en-US" dirty="0"/>
              <a:t>and the workshop including:</a:t>
            </a:r>
          </a:p>
          <a:p>
            <a:pPr marL="711380" lvl="1" indent="-237127" defTabSz="966529">
              <a:buAutoNum type="arabicPeriod"/>
              <a:defRPr/>
            </a:pPr>
            <a:r>
              <a:rPr lang="en-US" dirty="0"/>
              <a:t>Overview of the topics and the hardware</a:t>
            </a:r>
          </a:p>
          <a:p>
            <a:pPr marL="711380" lvl="1" indent="-237127" defTabSz="966529">
              <a:buAutoNum type="arabicPeriod"/>
              <a:defRPr/>
            </a:pPr>
            <a:r>
              <a:rPr lang="en-US" dirty="0"/>
              <a:t>What is Industry 4.0?</a:t>
            </a:r>
          </a:p>
          <a:p>
            <a:pPr marL="711380" lvl="1" indent="-237127" defTabSz="966529">
              <a:buAutoNum type="arabicPeriod"/>
              <a:defRPr/>
            </a:pPr>
            <a:r>
              <a:rPr lang="en-US" dirty="0"/>
              <a:t>What </a:t>
            </a:r>
            <a:r>
              <a:rPr lang="en-US" b="1" dirty="0"/>
              <a:t>business opportunities </a:t>
            </a:r>
            <a:r>
              <a:rPr lang="en-US" dirty="0"/>
              <a:t>and solutions will Industry 4.0 provide?</a:t>
            </a:r>
          </a:p>
          <a:p>
            <a:pPr marL="711380" lvl="1" indent="-237127" defTabSz="966529">
              <a:buAutoNum type="arabicPeriod"/>
              <a:defRPr/>
            </a:pPr>
            <a:r>
              <a:rPr lang="en-US" dirty="0"/>
              <a:t>What are the </a:t>
            </a:r>
            <a:r>
              <a:rPr lang="en-US" b="1" dirty="0"/>
              <a:t>key technologies </a:t>
            </a:r>
            <a:r>
              <a:rPr lang="en-US" dirty="0"/>
              <a:t>that enable new value in Industry 4.0?</a:t>
            </a:r>
          </a:p>
          <a:p>
            <a:pPr marL="711380" lvl="1" indent="-237127" defTabSz="966529">
              <a:buFontTx/>
              <a:buAutoNum type="arabicPeriod"/>
              <a:defRPr/>
            </a:pPr>
            <a:r>
              <a:rPr lang="en-US" b="1" dirty="0"/>
              <a:t>Continuous </a:t>
            </a:r>
            <a:r>
              <a:rPr lang="en-US" b="1" baseline="0" dirty="0"/>
              <a:t>Visibility</a:t>
            </a:r>
            <a:r>
              <a:rPr lang="en-US" b="0" baseline="0" dirty="0"/>
              <a:t> into business processes by deploying </a:t>
            </a:r>
            <a:r>
              <a:rPr lang="en-US" b="1" baseline="0" dirty="0"/>
              <a:t>physical sensors </a:t>
            </a:r>
            <a:r>
              <a:rPr lang="en-US" b="0" baseline="0" dirty="0"/>
              <a:t>and using </a:t>
            </a:r>
            <a:r>
              <a:rPr lang="en-US" b="1" baseline="0" dirty="0"/>
              <a:t>analytics</a:t>
            </a:r>
            <a:r>
              <a:rPr lang="en-US" b="0" baseline="0" dirty="0"/>
              <a:t>, </a:t>
            </a:r>
            <a:r>
              <a:rPr lang="en-US" b="1" baseline="0" dirty="0"/>
              <a:t>digital twins </a:t>
            </a:r>
            <a:r>
              <a:rPr lang="en-US" b="0" baseline="0" dirty="0"/>
              <a:t>and </a:t>
            </a:r>
            <a:r>
              <a:rPr lang="en-US" b="1" baseline="0" dirty="0"/>
              <a:t>machine learning </a:t>
            </a:r>
            <a:r>
              <a:rPr lang="en-US" b="0" baseline="0" dirty="0"/>
              <a:t>creates a </a:t>
            </a:r>
            <a:r>
              <a:rPr lang="en-US" b="1" baseline="0" dirty="0"/>
              <a:t>Virtuous Cycle</a:t>
            </a:r>
            <a:r>
              <a:rPr lang="en-US" b="0" baseline="0" dirty="0"/>
              <a:t>.</a:t>
            </a:r>
          </a:p>
          <a:p>
            <a:pPr marL="711380" lvl="1" indent="-237127" defTabSz="966529">
              <a:buFontTx/>
              <a:buAutoNum type="arabicPeriod"/>
              <a:defRPr/>
            </a:pPr>
            <a:r>
              <a:rPr lang="en-US" dirty="0"/>
              <a:t>What </a:t>
            </a:r>
            <a:r>
              <a:rPr lang="en-US" b="1" dirty="0"/>
              <a:t>Pilot Opportunities </a:t>
            </a:r>
            <a:r>
              <a:rPr lang="en-US" dirty="0"/>
              <a:t>can your business begin to harness the Industrial </a:t>
            </a:r>
            <a:r>
              <a:rPr lang="en-US" dirty="0" err="1"/>
              <a:t>IoT</a:t>
            </a:r>
            <a:endParaRPr lang="en-US" dirty="0"/>
          </a:p>
          <a:p>
            <a:pPr marL="711380" lvl="1" indent="-237127" defTabSz="966529">
              <a:buAutoNum type="arabicPeriod"/>
              <a:defRPr/>
            </a:pPr>
            <a:endParaRPr lang="en-US" dirty="0"/>
          </a:p>
          <a:p>
            <a:pPr marL="711380" lvl="1" indent="-237127" defTabSz="966529">
              <a:buAutoNum type="arabicPeriod"/>
              <a:defRPr/>
            </a:pPr>
            <a:endParaRPr lang="en-US" dirty="0"/>
          </a:p>
          <a:p>
            <a:pPr marL="711380" lvl="1" indent="-237127" defTabSz="966529">
              <a:buAutoNum type="arabicPeriod"/>
              <a:defRPr/>
            </a:pPr>
            <a:endParaRPr lang="en-US" dirty="0"/>
          </a:p>
          <a:p>
            <a:pPr marL="711380" lvl="1" indent="-237127" defTabSz="966529">
              <a:buAutoNum type="arabicPeriod"/>
              <a:defRPr/>
            </a:pPr>
            <a:endParaRPr lang="en-US" dirty="0"/>
          </a:p>
          <a:p>
            <a:pPr marL="711380" lvl="1" indent="-237127" defTabSz="966529">
              <a:buAutoNum type="arabicPeriod"/>
              <a:defRPr/>
            </a:pPr>
            <a:endParaRPr lang="en-US" dirty="0"/>
          </a:p>
          <a:p>
            <a:pPr marL="237127" indent="-237127" defTabSz="966529">
              <a:buFontTx/>
              <a:buAutoNum type="arabicPeriod"/>
              <a:defRPr/>
            </a:pPr>
            <a:r>
              <a:rPr lang="en-US" b="1" dirty="0"/>
              <a:t>Formalizing the IIoT </a:t>
            </a:r>
            <a:r>
              <a:rPr lang="en-US" dirty="0"/>
              <a:t>– We will give an overview of the </a:t>
            </a:r>
            <a:r>
              <a:rPr lang="en-US" dirty="0">
                <a:hlinkClick r:id="rId3"/>
              </a:rPr>
              <a:t>Industrial Internet Consortium (IIC)</a:t>
            </a:r>
            <a:r>
              <a:rPr lang="en-US" dirty="0"/>
              <a:t> and create a architecture based on their whitepapers.</a:t>
            </a:r>
          </a:p>
          <a:p>
            <a:pPr marL="237127" indent="-237127" defTabSz="966529">
              <a:buFontTx/>
              <a:buAutoNum type="arabicPeriod"/>
              <a:defRPr/>
            </a:pPr>
            <a:r>
              <a:rPr lang="en-US" b="1" dirty="0"/>
              <a:t>Physical Sensors and Actuators </a:t>
            </a:r>
            <a:r>
              <a:rPr lang="en-US" dirty="0"/>
              <a:t>– We will explore the hardware sensors in the </a:t>
            </a:r>
            <a:r>
              <a:rPr lang="en-US" b="1" dirty="0"/>
              <a:t>Up2 Grove </a:t>
            </a:r>
            <a:r>
              <a:rPr lang="en-US" b="1" dirty="0" err="1"/>
              <a:t>IoT</a:t>
            </a:r>
            <a:r>
              <a:rPr lang="en-US" b="1" dirty="0"/>
              <a:t> Development Kit </a:t>
            </a:r>
            <a:r>
              <a:rPr lang="en-US" dirty="0"/>
              <a:t>and use </a:t>
            </a:r>
            <a:r>
              <a:rPr lang="en-US" b="1" dirty="0"/>
              <a:t>Arduino Create </a:t>
            </a:r>
            <a:r>
              <a:rPr lang="en-US" dirty="0"/>
              <a:t>to build a couple of sensor based</a:t>
            </a:r>
            <a:r>
              <a:rPr lang="en-US" baseline="0" dirty="0"/>
              <a:t> labs</a:t>
            </a:r>
          </a:p>
          <a:p>
            <a:pPr marL="237127" indent="-237127" defTabSz="966529">
              <a:buFontTx/>
              <a:buAutoNum type="arabicPeriod"/>
              <a:defRPr/>
            </a:pPr>
            <a:r>
              <a:rPr lang="en-US" b="1" dirty="0"/>
              <a:t>Communications and Protocols </a:t>
            </a:r>
            <a:r>
              <a:rPr lang="en-US" dirty="0"/>
              <a:t>– We will talk about </a:t>
            </a:r>
            <a:r>
              <a:rPr lang="en-US" b="1" dirty="0"/>
              <a:t>scalability</a:t>
            </a:r>
            <a:r>
              <a:rPr lang="en-US" dirty="0"/>
              <a:t> in a IIoT network and three protocols </a:t>
            </a:r>
            <a:r>
              <a:rPr lang="en-US" b="1" dirty="0"/>
              <a:t>MQTT, OPC-UA</a:t>
            </a:r>
            <a:r>
              <a:rPr lang="en-US" dirty="0"/>
              <a:t> and </a:t>
            </a:r>
            <a:r>
              <a:rPr lang="en-US" b="1" dirty="0"/>
              <a:t>DDS</a:t>
            </a:r>
          </a:p>
          <a:p>
            <a:pPr marL="237127" indent="-237127" defTabSz="966529">
              <a:buFontTx/>
              <a:buAutoNum type="arabicPeriod"/>
              <a:defRPr/>
            </a:pPr>
            <a:r>
              <a:rPr lang="en-US" b="1" dirty="0"/>
              <a:t>Automation </a:t>
            </a:r>
            <a:r>
              <a:rPr lang="en-US" dirty="0"/>
              <a:t>– Reactions based on sensor data</a:t>
            </a:r>
          </a:p>
          <a:p>
            <a:pPr marL="237127" indent="-237127" defTabSz="966529">
              <a:buFontTx/>
              <a:buAutoNum type="arabicPeriod"/>
              <a:defRPr/>
            </a:pPr>
            <a:r>
              <a:rPr lang="en-US" b="1" dirty="0"/>
              <a:t>Smart Video System – the Intel CV SDK which includes </a:t>
            </a:r>
            <a:r>
              <a:rPr lang="en-US" b="1" dirty="0" err="1"/>
              <a:t>OpenVX</a:t>
            </a:r>
            <a:r>
              <a:rPr lang="en-US" b="1" dirty="0"/>
              <a:t> and </a:t>
            </a:r>
            <a:r>
              <a:rPr lang="en-US" b="1" dirty="0" err="1"/>
              <a:t>OpenCV</a:t>
            </a:r>
            <a:r>
              <a:rPr lang="en-US" b="1" dirty="0"/>
              <a:t> as well as the deep learning kit and the inference engine.</a:t>
            </a:r>
          </a:p>
          <a:p>
            <a:pPr marL="237127" indent="-237127" defTabSz="966529">
              <a:buFontTx/>
              <a:buAutoNum type="arabicPeriod"/>
              <a:defRPr/>
            </a:pPr>
            <a:endParaRPr lang="en-US" b="1" dirty="0"/>
          </a:p>
          <a:p>
            <a:pPr marL="237127" indent="-237127" defTabSz="966529">
              <a:buFontTx/>
              <a:buAutoNum type="arabicPeriod"/>
              <a:defRPr/>
            </a:pPr>
            <a:r>
              <a:rPr lang="en-US" b="1" dirty="0"/>
              <a:t>Machine Learning, Predictive Analytics, and Business Analytics will be written for the 2 day workshop.</a:t>
            </a:r>
          </a:p>
          <a:p>
            <a:pPr marL="711380" lvl="1" indent="-237127" defTabSz="966529">
              <a:buAutoNum type="arabicPeriod"/>
              <a:defRPr/>
            </a:pPr>
            <a:endParaRPr lang="en-US" dirty="0"/>
          </a:p>
          <a:p>
            <a:pPr defTabSz="966529">
              <a:defRPr/>
            </a:pPr>
            <a:endParaRPr lang="en-US" dirty="0"/>
          </a:p>
          <a:p>
            <a:pPr defTabSz="966529">
              <a:defRPr/>
            </a:pPr>
            <a:endParaRPr lang="en-US" dirty="0"/>
          </a:p>
          <a:p>
            <a:pPr defTabSz="966529">
              <a:defRPr/>
            </a:pPr>
            <a:endParaRPr lang="en-US" dirty="0"/>
          </a:p>
          <a:p>
            <a:pPr defTabSz="966529">
              <a:defRPr/>
            </a:pPr>
            <a:endParaRPr lang="en-US" dirty="0"/>
          </a:p>
          <a:p>
            <a:pPr defTabSz="966529">
              <a:defRPr/>
            </a:pPr>
            <a:r>
              <a:rPr lang="en-US" dirty="0"/>
              <a:t>Industrial</a:t>
            </a:r>
            <a:r>
              <a:rPr lang="en-US" baseline="0" dirty="0"/>
              <a:t> </a:t>
            </a:r>
            <a:r>
              <a:rPr lang="en-US" baseline="0" dirty="0" err="1"/>
              <a:t>IoT</a:t>
            </a:r>
            <a:r>
              <a:rPr lang="en-US" baseline="0" dirty="0"/>
              <a:t> or </a:t>
            </a:r>
            <a:r>
              <a:rPr lang="en-US" dirty="0"/>
              <a:t>Industry</a:t>
            </a:r>
            <a:r>
              <a:rPr lang="en-US" baseline="0" dirty="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a:latin typeface="+mn-lt"/>
              </a:rPr>
              <a:t>Each Module contains a lecture and a hands-on lab exercise that builds towards a</a:t>
            </a:r>
            <a:r>
              <a:rPr lang="en-US" baseline="0" dirty="0">
                <a:latin typeface="+mn-lt"/>
              </a:rPr>
              <a:t> test </a:t>
            </a:r>
            <a:r>
              <a:rPr lang="en-US" dirty="0">
                <a:latin typeface="+mn-lt"/>
              </a:rPr>
              <a:t>prototype of an IIoT infrastructure based on the Industrial</a:t>
            </a:r>
            <a:r>
              <a:rPr lang="en-US" baseline="0" dirty="0">
                <a:latin typeface="+mn-lt"/>
              </a:rPr>
              <a:t> Internet Consortium’s IIoT Reference Architecture and Intel technology.</a:t>
            </a:r>
          </a:p>
          <a:p>
            <a:pPr defTabSz="966529">
              <a:defRPr/>
            </a:pPr>
            <a:endParaRPr lang="en-US" baseline="0" dirty="0">
              <a:latin typeface="+mn-lt"/>
            </a:endParaRPr>
          </a:p>
          <a:p>
            <a:pPr defTabSz="966529">
              <a:defRPr/>
            </a:pPr>
            <a:r>
              <a:rPr lang="en-US" baseline="0" dirty="0">
                <a:latin typeface="+mn-lt"/>
              </a:rPr>
              <a:t>In the second module, we will introduce a formal structure for realizing an IIoT deployment.  The later modules fit </a:t>
            </a:r>
            <a:endParaRPr lang="en-US" dirty="0">
              <a:latin typeface="+mn-lt"/>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2897E-1B9B-4D97-95E3-E7A13458A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946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88C3CB-B8AF-4AC9-9DBC-9D341019DB21}"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3077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66529">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66529">
              <a:defRPr/>
            </a:pPr>
            <a:r>
              <a:rPr lang="en-US" sz="900" dirty="0"/>
              <a:t>Intel’s goal is to lead the industry in transforming businesses and the way we live by making it simple to create exciting, new IoT solutions.   </a:t>
            </a:r>
            <a:endParaRPr lang="en-US" dirty="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1536561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normAutofit fontScale="55000" lnSpcReduction="20000"/>
          </a:bodyPr>
          <a:lstStyle/>
          <a:p>
            <a:r>
              <a:rPr lang="en-US" b="1" dirty="0"/>
              <a:t>Industrial </a:t>
            </a:r>
            <a:r>
              <a:rPr lang="en-US" b="1" dirty="0" err="1"/>
              <a:t>Revolutional</a:t>
            </a:r>
            <a:r>
              <a:rPr lang="en-US" b="1" dirty="0"/>
              <a:t> 4.0 </a:t>
            </a:r>
          </a:p>
          <a:p>
            <a:endParaRPr lang="en-US" dirty="0"/>
          </a:p>
          <a:p>
            <a:endParaRPr lang="en-US" dirty="0"/>
          </a:p>
          <a:p>
            <a:endParaRPr lang="en-US" dirty="0"/>
          </a:p>
          <a:p>
            <a:r>
              <a:rPr lang="en-US" dirty="0"/>
              <a:t>If</a:t>
            </a:r>
            <a:r>
              <a:rPr lang="en-US" baseline="0" dirty="0"/>
              <a:t> you do a search for Industry 4.0, you will find many versions of a story that puts Industry 4.0 into a historical context of technological revolutions.</a:t>
            </a:r>
            <a:endParaRPr lang="en-US" dirty="0"/>
          </a:p>
          <a:p>
            <a:endParaRPr lang="en-US" dirty="0"/>
          </a:p>
          <a:p>
            <a:r>
              <a:rPr lang="en-US" dirty="0"/>
              <a:t>1</a:t>
            </a:r>
            <a:r>
              <a:rPr lang="en-US" baseline="30000" dirty="0"/>
              <a:t>st</a:t>
            </a:r>
            <a:r>
              <a:rPr lang="en-US" baseline="0" dirty="0"/>
              <a:t> Industrial Revolution: This is what you were original taught in school and it was label as the “The Industrial Revolution.” Back in the 1800’s the steam and water power moved mechanical production and transportation.  Sawmill, flourmills, mechanized butter churns and many automatic technologies for producing goods begin to appear.  Interesting most of these technologies were based upon natural and renewable sources.  They were also unfortunately limited to area that provided these resources.  Mills were in a forest and next to the river that provided the power to turn a waterwheel, which turned crankshaft going into the mill, that was geared down to provide the mechanical power to </a:t>
            </a:r>
            <a:r>
              <a:rPr lang="en-US" dirty="0"/>
              <a:t>needed cut, pounding, shredding, hacking or mixing raw material into tradeable product like paper and lumber and milled flour.</a:t>
            </a:r>
            <a:br>
              <a:rPr lang="en-US" dirty="0"/>
            </a:br>
            <a:br>
              <a:rPr lang="en-US" dirty="0"/>
            </a:br>
            <a:r>
              <a:rPr lang="en-US" baseline="0" dirty="0"/>
              <a:t>Amsterdam became known for the windmill which even though the technology is considerably more advanced now, wind still powers the turbines and pumps that move hold the ocean back beyond the dikes of Holland.</a:t>
            </a:r>
          </a:p>
          <a:p>
            <a:endParaRPr lang="en-US" baseline="0" dirty="0"/>
          </a:p>
          <a:p>
            <a:r>
              <a:rPr lang="en-US" baseline="0" dirty="0"/>
              <a:t>2</a:t>
            </a:r>
            <a:r>
              <a:rPr lang="en-US" baseline="30000" dirty="0"/>
              <a:t>nd</a:t>
            </a:r>
            <a:r>
              <a:rPr lang="en-US" baseline="0" dirty="0"/>
              <a:t> Industrial Revolution: The second industrial revolution begin with new chemical based methods of production. Instead of being next the river and using hydraulic potential energy, you could transport coal, oil and different chemical fuels and stores of energy to the location of your choice. Methods of transporting energy and products became more important and let to the train or then sometimes called the “iron horse”.  This revolution saw and increase in the production of steel and also saw an increasing in inventive banking techniques. ended about 100 hundred years later and is defined as the era of mass production, famously exemplified by Henry Ford and his automotive assembly line.  Mechanization also increased in the processing and refining of fuels and </a:t>
            </a:r>
            <a:r>
              <a:rPr lang="en-US" baseline="0" dirty="0" err="1"/>
              <a:t>lubracants</a:t>
            </a:r>
            <a:r>
              <a:rPr lang="en-US" baseline="0" dirty="0"/>
              <a:t> The goal was through division of labor here was to create many, many copies of the same product, reducing the cost and making the products available, affordably to many people.</a:t>
            </a:r>
          </a:p>
          <a:p>
            <a:endParaRPr lang="en-US" baseline="0" dirty="0"/>
          </a:p>
          <a:p>
            <a:r>
              <a:rPr lang="en-US" baseline="0" dirty="0"/>
              <a:t>3</a:t>
            </a:r>
            <a:r>
              <a:rPr lang="en-US" baseline="30000" dirty="0"/>
              <a:t>rd</a:t>
            </a:r>
            <a:r>
              <a:rPr lang="en-US" baseline="0" dirty="0"/>
              <a:t> Industrial Revolution: Begin in the 1970’s when microprocessors because small, cheap and robust enough to aid in the automation of computerize manufacturing processes.</a:t>
            </a:r>
          </a:p>
          <a:p>
            <a:endParaRPr lang="en-US" baseline="0" dirty="0"/>
          </a:p>
          <a:p>
            <a:pPr defTabSz="966529">
              <a:defRPr/>
            </a:pPr>
            <a:r>
              <a:rPr lang="en-US" baseline="0" dirty="0"/>
              <a:t>4</a:t>
            </a:r>
            <a:r>
              <a:rPr lang="en-US" baseline="30000" dirty="0"/>
              <a:t>th</a:t>
            </a:r>
            <a:r>
              <a:rPr lang="en-US" baseline="0" dirty="0"/>
              <a:t> Industrial Revolution: Is this world of cyber-physical systems where the systems are connected and able to communicate with each other and also they are able to sense their environment and coordinate reactions with the state of the physical world. Parts, Part Distribution, manufacturing, assembly, distribution, dealer networks, OEM and though the lifecycle out to the customer themselves. This allows them to contribute to huge pools of information which big data and analytics can condense into actionable business actions.</a:t>
            </a:r>
          </a:p>
          <a:p>
            <a:pPr defTabSz="966529">
              <a:defRPr/>
            </a:pPr>
            <a:endParaRPr lang="en-US" baseline="0" dirty="0"/>
          </a:p>
          <a:p>
            <a:pPr defTabSz="966529">
              <a:defRPr/>
            </a:pPr>
            <a:r>
              <a:rPr lang="en-US" dirty="0"/>
              <a:t>The Internet of Things (</a:t>
            </a:r>
            <a:r>
              <a:rPr lang="en-US" dirty="0" err="1"/>
              <a:t>IoT</a:t>
            </a:r>
            <a:r>
              <a:rPr lang="en-US" dirty="0"/>
              <a:t>) comprises many emerging technologies that enable wireless interconnections among “things” (usually objects such as personal devices, appliances, cars, or industrial equipment, but also living things such as animals and people) equipped with data-gathering sensors. Early predictions indicate that the number of </a:t>
            </a:r>
            <a:r>
              <a:rPr lang="en-US" dirty="0" err="1"/>
              <a:t>IoT</a:t>
            </a:r>
            <a:r>
              <a:rPr lang="en-US" dirty="0"/>
              <a:t> devices could reach 26 billion worldwide by 2020 (Lee and Lee, 2015), but this estimate is likely to increase as more companies are jumping on the </a:t>
            </a:r>
            <a:r>
              <a:rPr lang="en-US" dirty="0" err="1"/>
              <a:t>IoT</a:t>
            </a:r>
            <a:r>
              <a:rPr lang="en-US" dirty="0"/>
              <a:t> bandwagon. One of the greatest predicted impacts of </a:t>
            </a:r>
            <a:r>
              <a:rPr lang="en-US" dirty="0" err="1"/>
              <a:t>IoT</a:t>
            </a:r>
            <a:r>
              <a:rPr lang="en-US" dirty="0"/>
              <a:t> is in industrial settings – where it will help transform entire industries by creating new opportunities for companies to manage their internal processes and interact with customers (</a:t>
            </a:r>
            <a:r>
              <a:rPr lang="en-US" dirty="0" err="1"/>
              <a:t>Iansiti</a:t>
            </a:r>
            <a:r>
              <a:rPr lang="en-US" dirty="0"/>
              <a:t> and Lakhani, 2014). These industrial </a:t>
            </a:r>
            <a:r>
              <a:rPr lang="en-US" dirty="0" err="1"/>
              <a:t>IoT</a:t>
            </a:r>
            <a:r>
              <a:rPr lang="en-US" dirty="0"/>
              <a:t> technologies and applications are denoted by the term Industry 4.0. Accenture predicts that collecting data from sensors placed on products, equipment, and even users, and using this data to improve processes inside and outside organizations “can add trillions of dollars to the global economy by 2030.” (Purdy and </a:t>
            </a:r>
            <a:r>
              <a:rPr lang="en-US" dirty="0" err="1"/>
              <a:t>Davarzan</a:t>
            </a:r>
            <a:r>
              <a:rPr lang="en-US" dirty="0"/>
              <a:t>, 2015).</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BAB18-8CBC-49C9-9BB0-BE87093C20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158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leaders are digitizing essential functions within their internal vertical operations processes, as well as with their horizontal partners along the value chain. In addition, they are enhancing their product portfolio with digital functionalities and introducing innovative, data-based services.  Both of</a:t>
            </a:r>
            <a:r>
              <a:rPr lang="en-US" baseline="0" dirty="0"/>
              <a:t> these growth areas are starting with business increasing their visibility into the manufacturing, business and operating processes. </a:t>
            </a:r>
          </a:p>
          <a:p>
            <a:endParaRPr lang="en-US" baseline="0" dirty="0"/>
          </a:p>
          <a:p>
            <a:r>
              <a:rPr lang="en-US" b="1" baseline="0" dirty="0"/>
              <a:t>Visibility is the first key theme and the beginning of Industry 4.0.</a:t>
            </a:r>
            <a:endParaRPr lang="en-US" b="1" dirty="0"/>
          </a:p>
          <a:p>
            <a:endParaRPr lang="en-US" dirty="0"/>
          </a:p>
          <a:p>
            <a:r>
              <a:rPr lang="en-US" dirty="0"/>
              <a:t>At the end of this transformation process, successful industrial companies will become true digital enterprises, with physical products at the core, augmented by digital interfaces and data-based, innovative services. Both the vertical and horizontal value chains will be remade with software-defined, standards based, real-time, data driven solutions. These digital enterprises will work together with customers and suppliers in industrial digital ecosystems. </a:t>
            </a:r>
          </a:p>
          <a:p>
            <a:br>
              <a:rPr lang="en-US" dirty="0"/>
            </a:br>
            <a:r>
              <a:rPr lang="en-US" dirty="0"/>
              <a:t>These developments will fundamentally change individual companies, as well as transform market dynamics across a whole range of industries. And that’s true in countries all around the world – in both the developed as well as the emerging markets.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2897E-1B9B-4D97-95E3-E7A13458A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456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is a</a:t>
            </a:r>
            <a:r>
              <a:rPr lang="en-US" baseline="0" dirty="0"/>
              <a:t> quote from Matt Wells, a product general manager for automation software at GE Digital.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2897E-1B9B-4D97-95E3-E7A13458A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148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US" baseline="0" dirty="0"/>
              <a:t>onvergence is driving transformation in industrial IOT segments including manufacturing, energy, buildings, logistics.  Similar to NFV and SDN for </a:t>
            </a:r>
            <a:r>
              <a:rPr lang="en-US" baseline="0" dirty="0" err="1"/>
              <a:t>telcos</a:t>
            </a:r>
            <a:r>
              <a:rPr lang="en-US" baseline="0" dirty="0"/>
              <a:t>. </a:t>
            </a:r>
          </a:p>
          <a:p>
            <a:endParaRPr lang="en-US" baseline="0" dirty="0"/>
          </a:p>
          <a:p>
            <a:r>
              <a:rPr lang="en-US" baseline="0" dirty="0"/>
              <a:t>Transformation on both HW and SW planes.  </a:t>
            </a:r>
          </a:p>
          <a:p>
            <a:r>
              <a:rPr lang="en-US" baseline="0" dirty="0"/>
              <a:t>WC through virtualization is behind transformation.  </a:t>
            </a:r>
          </a:p>
          <a:p>
            <a:r>
              <a:rPr lang="en-US" baseline="0" dirty="0"/>
              <a:t>Virtualization replaces purpose built devices; Intel offers many Si features such as </a:t>
            </a:r>
            <a:r>
              <a:rPr lang="en-US" baseline="0" dirty="0" err="1"/>
              <a:t>Vt</a:t>
            </a:r>
            <a:r>
              <a:rPr lang="en-US" baseline="0" dirty="0"/>
              <a:t>-D and </a:t>
            </a:r>
            <a:r>
              <a:rPr lang="en-US" baseline="0" dirty="0" err="1"/>
              <a:t>Vt</a:t>
            </a:r>
            <a:r>
              <a:rPr lang="en-US" baseline="0" dirty="0"/>
              <a:t>-X that allow for CPU, memory, and I/O </a:t>
            </a:r>
            <a:r>
              <a:rPr lang="en-US" baseline="0" dirty="0" err="1"/>
              <a:t>voirtualization</a:t>
            </a:r>
            <a:r>
              <a:rPr lang="en-US" baseline="0" dirty="0"/>
              <a:t>.  In addition products like WR Titanium Control targets industrial segments and allows for consolidating traditional industrial control loops that could otherwise be challenging to integrate.</a:t>
            </a:r>
          </a:p>
          <a:p>
            <a:endParaRPr lang="en-US" baseline="0" dirty="0"/>
          </a:p>
          <a:p>
            <a:r>
              <a:rPr lang="en-US" baseline="0" dirty="0"/>
              <a:t>On the SW side, this convergence is also taking place.  Multiple software programs -&gt; one page of glass.  </a:t>
            </a:r>
          </a:p>
          <a:p>
            <a:endParaRPr lang="en-US" baseline="0" dirty="0"/>
          </a:p>
          <a:p>
            <a:r>
              <a:rPr lang="en-US" baseline="0" dirty="0"/>
              <a:t>Six pillars of transformation -&gt; heart of this convergence are what we call the six pillars of transformation.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BAB18-8CBC-49C9-9BB0-BE87093C20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810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900" dirty="0"/>
              <a:t>Why choose Intel -based technology for your solution? </a:t>
            </a:r>
          </a:p>
          <a:p>
            <a:endParaRPr lang="en-US" sz="900" dirty="0"/>
          </a:p>
          <a:p>
            <a:r>
              <a:rPr lang="en-US" sz="900" dirty="0"/>
              <a:t>First of all, it's an open platform. You're not going to be locked into proprietary hardware and software. It has interoperability with the existing assets you already own. It already will work with your data center and the software running in your data center because 98% of the data centers in the world run on Intel architecture. It enables significant performance at the edge so we can push compute so we can run analytics at the edge, which is a lower cost way to implement this solution. You get less networking and you get better reaction time.</a:t>
            </a:r>
          </a:p>
          <a:p>
            <a:r>
              <a:rPr lang="en-US" sz="900" dirty="0"/>
              <a:t> </a:t>
            </a:r>
          </a:p>
          <a:p>
            <a:r>
              <a:rPr lang="en-US" sz="900" dirty="0"/>
              <a:t>Intel offers security from the hardware in the device, to the edge, to the cloud. You can embed the security in the hardware as well as the software that goes with it. Intel security solutions are constantly running analytics to look for threats and break ins – it’s a solution that not only protects, but also detects and corrects the security in the ever-changing world of threats. </a:t>
            </a:r>
          </a:p>
          <a:p>
            <a:r>
              <a:rPr lang="en-US" sz="900" dirty="0"/>
              <a:t> </a:t>
            </a:r>
          </a:p>
          <a:p>
            <a:r>
              <a:rPr lang="en-US" sz="900" dirty="0"/>
              <a:t>The Intel system is scalable. We’ve proven that by scaling Intel architecture from personal computers to servers and data centers. The cloud scaled with it. The Internet scaled with it. And we can scale with IOT. </a:t>
            </a:r>
          </a:p>
          <a:p>
            <a:endParaRPr lang="en-US" sz="900" dirty="0"/>
          </a:p>
          <a:p>
            <a:r>
              <a:rPr lang="en-US" sz="900" dirty="0"/>
              <a:t>And Intel technology is built with manageability in mind. You already own software that manages an Intel-based system: you can reuse your asset. Your investment in people. You already know how to do this. Therefore you're going to get a faster, more flexible deployment.</a:t>
            </a:r>
          </a:p>
          <a:p>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208266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b="1" dirty="0"/>
              <a:t>What</a:t>
            </a:r>
          </a:p>
          <a:p>
            <a:pPr defTabSz="966529">
              <a:defRPr/>
            </a:pPr>
            <a:r>
              <a:rPr lang="en-US" dirty="0"/>
              <a:t>The term ‘Industry 4.0’ stands for the fourth industrial revolution. Other related terms include the ‘Industrial Internet’ or the ‘Digital Factory’, although neither takes as complete a view. While Industry 3.0 focused on the automation of single machines and processes, Industry 4.0 focuses on the end-to-end digitization of all physical assets and integration into digital ecosystems with value chain  partners. Generating, analyzing and communicating data seamlessly underpins the gains promised by Industry 4.0, which networks a wide range of new technologies to create value. </a:t>
            </a:r>
            <a:br>
              <a:rPr lang="en-US" dirty="0"/>
            </a:br>
            <a:endParaRPr lang="en-US" dirty="0"/>
          </a:p>
          <a:p>
            <a:r>
              <a:rPr lang="en-US" dirty="0"/>
              <a:t>The proliferation of </a:t>
            </a:r>
            <a:r>
              <a:rPr lang="en-US" dirty="0" err="1"/>
              <a:t>IoT</a:t>
            </a:r>
            <a:r>
              <a:rPr lang="en-US" dirty="0"/>
              <a:t> solutions, and the introduction of smart sensors in many diﬀerent verticals, has expanded the available data, and thereby increased the opportunities to derive benefit from predictive maintenance and asset monitoring. Real-time patterns in a collection of sensor output can predict the failure of a critical system or device. Automatically analyzing other sources of data, such as satellite imagery, can make for a secure and eﬀective infrastructure, such as an oil pipeline. Once a company in an industry implements these benefits, they gain an advantage over their competition. The other companies are left with the option to catch up, or to lose ground. </a:t>
            </a:r>
            <a:br>
              <a:rPr lang="en-US" dirty="0"/>
            </a:br>
            <a:endParaRPr lang="en-US" dirty="0"/>
          </a:p>
          <a:p>
            <a:pPr lvl="2"/>
            <a:endParaRPr lang="en-US" dirty="0"/>
          </a:p>
          <a:p>
            <a:pPr lvl="0"/>
            <a:r>
              <a:rPr lang="en-US" dirty="0"/>
              <a:t>Creating </a:t>
            </a:r>
            <a:r>
              <a:rPr lang="en-US" b="1" dirty="0"/>
              <a:t>smart factories </a:t>
            </a:r>
            <a:r>
              <a:rPr lang="en-US" dirty="0"/>
              <a:t>generates many opportunities for operational efficiencies, asset tracking, and process improvements. But it also allows organizations to  develop new products with greater efficiency and effectiveness, and get them to market faster and less expensively. OEMs can have a much better understanding of a  machine’s life cycle and the way customers use them to ensure overall equipment efficiency, and to provide new, highly profitable services and recurring revenues through </a:t>
            </a:r>
            <a:r>
              <a:rPr lang="en-US" b="1" dirty="0"/>
              <a:t>smart product </a:t>
            </a:r>
            <a:r>
              <a:rPr lang="en-US" dirty="0"/>
              <a:t>features. Real-time machine information allows other organizations— financial institutions, insurance companies, consumables vendors, and others —to create new smart services and </a:t>
            </a:r>
            <a:r>
              <a:rPr lang="en-US" b="1" dirty="0"/>
              <a:t>smart business models </a:t>
            </a:r>
            <a:r>
              <a:rPr lang="en-US" dirty="0"/>
              <a:t>to maximize return on invested capital for the industrial assets, and the creation of new intangible assets. </a:t>
            </a:r>
          </a:p>
          <a:p>
            <a:pPr lvl="0"/>
            <a:endParaRPr lang="en-US" dirty="0"/>
          </a:p>
          <a:p>
            <a:pPr lvl="0"/>
            <a:endParaRPr lang="en-US" dirty="0"/>
          </a:p>
          <a:p>
            <a:pPr lvl="0"/>
            <a:endParaRPr lang="en-US" dirty="0"/>
          </a:p>
          <a:p>
            <a:pPr lvl="0"/>
            <a:r>
              <a:rPr lang="en-US" b="1" dirty="0"/>
              <a:t>Industry</a:t>
            </a:r>
            <a:r>
              <a:rPr lang="en-US" b="1" baseline="0" dirty="0"/>
              <a:t> 4.0 encompasses 3 major topics</a:t>
            </a:r>
          </a:p>
          <a:p>
            <a:pPr lvl="0"/>
            <a:r>
              <a:rPr lang="en-US" baseline="0" dirty="0"/>
              <a:t>1. The Digitalization and Integration of the Vertical and Horizontal Value Chains.  Horizontally, from their suppliers to their customers and vertically across the company from product engineering to manufacturing and service.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2897E-1B9B-4D97-95E3-E7A13458A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17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42">
              <a:defRPr/>
            </a:pPr>
            <a:fld id="{B1683E88-F191-4F69-A29D-62A3EA806C18}" type="slidenum">
              <a:rPr lang="en-US" sz="900">
                <a:solidFill>
                  <a:prstClr val="black"/>
                </a:solidFill>
                <a:latin typeface="Arial"/>
              </a:rPr>
              <a:pPr defTabSz="931742">
                <a:defRPr/>
              </a:pPr>
              <a:t>2</a:t>
            </a:fld>
            <a:endParaRPr lang="en-US" sz="900" dirty="0">
              <a:solidFill>
                <a:prstClr val="black"/>
              </a:solidFill>
              <a:latin typeface="Arial"/>
            </a:endParaRPr>
          </a:p>
        </p:txBody>
      </p:sp>
    </p:spTree>
    <p:extLst>
      <p:ext uri="{BB962C8B-B14F-4D97-AF65-F5344CB8AC3E}">
        <p14:creationId xmlns:p14="http://schemas.microsoft.com/office/powerpoint/2010/main" val="748716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a:xfrm>
            <a:off x="782777" y="4793479"/>
            <a:ext cx="6248243" cy="4623677"/>
          </a:xfrm>
        </p:spPr>
        <p:txBody>
          <a:bodyPr>
            <a:normAutofit/>
          </a:bodyPr>
          <a:lstStyle/>
          <a:p>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September 3, 2019</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a:solidFill>
                  <a:prstClr val="black"/>
                </a:solidFill>
              </a:rPr>
              <a:t>Copyright © 2011 Intel Mobile Communications. All rights reserved.</a:t>
            </a:r>
          </a:p>
        </p:txBody>
      </p:sp>
    </p:spTree>
    <p:extLst>
      <p:ext uri="{BB962C8B-B14F-4D97-AF65-F5344CB8AC3E}">
        <p14:creationId xmlns:p14="http://schemas.microsoft.com/office/powerpoint/2010/main" val="907344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1415884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430926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3981318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a:t>By</a:t>
            </a:r>
            <a:r>
              <a:rPr lang="en-US" baseline="0" dirty="0"/>
              <a:t> </a:t>
            </a:r>
            <a:r>
              <a:rPr lang="en-US" dirty="0"/>
              <a:t>Sahar/</a:t>
            </a:r>
            <a:r>
              <a:rPr lang="en-US" baseline="0" dirty="0"/>
              <a:t> Mauricio</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28</a:t>
            </a:fld>
            <a:endParaRPr lang="en-US">
              <a:solidFill>
                <a:prstClr val="black"/>
              </a:solidFill>
              <a:latin typeface="Arial"/>
            </a:endParaRPr>
          </a:p>
        </p:txBody>
      </p:sp>
    </p:spTree>
    <p:extLst>
      <p:ext uri="{BB962C8B-B14F-4D97-AF65-F5344CB8AC3E}">
        <p14:creationId xmlns:p14="http://schemas.microsoft.com/office/powerpoint/2010/main" val="2775349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an optional slide. Search for the whitepapers listed here if you would like to talk about this slide.</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29</a:t>
            </a:fld>
            <a:endParaRPr lang="en-US"/>
          </a:p>
        </p:txBody>
      </p:sp>
    </p:spTree>
    <p:extLst>
      <p:ext uri="{BB962C8B-B14F-4D97-AF65-F5344CB8AC3E}">
        <p14:creationId xmlns:p14="http://schemas.microsoft.com/office/powerpoint/2010/main" val="822533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4D277-3B09-9747-B015-D2A22EA7ED08}" type="slidenum">
              <a:rPr lang="en-US" smtClean="0"/>
              <a:t>30</a:t>
            </a:fld>
            <a:endParaRPr lang="en-US" dirty="0"/>
          </a:p>
        </p:txBody>
      </p:sp>
    </p:spTree>
    <p:extLst>
      <p:ext uri="{BB962C8B-B14F-4D97-AF65-F5344CB8AC3E}">
        <p14:creationId xmlns:p14="http://schemas.microsoft.com/office/powerpoint/2010/main" val="114268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Key Message: Intel creates new opportunities in the IoT developer journey, by leveraging deep understanding of IoT, in-house design/development expertise, silicon and software products, and strong ecosystem relationships to accelerate IoT architecting, development, and deployment.</a:t>
            </a:r>
          </a:p>
          <a:p>
            <a:endParaRPr lang="en-US" dirty="0">
              <a:solidFill>
                <a:schemeClr val="bg1"/>
              </a:solidFill>
            </a:endParaRPr>
          </a:p>
          <a:p>
            <a:pPr defTabSz="935934">
              <a:defRPr/>
            </a:pPr>
            <a:r>
              <a:rPr lang="en-US" dirty="0">
                <a:solidFill>
                  <a:schemeClr val="bg1"/>
                </a:solidFill>
              </a:rPr>
              <a:t>Time is of the essence for IoT developers. Learning, evaluating, selecting, prototyping, and integrating takes time that the developer cannot afford in order to stay competitive. </a:t>
            </a:r>
          </a:p>
          <a:p>
            <a:pPr defTabSz="935934">
              <a:defRPr/>
            </a:pPr>
            <a:endParaRPr lang="en-US" dirty="0">
              <a:solidFill>
                <a:schemeClr val="bg1"/>
              </a:solidFill>
            </a:endParaRPr>
          </a:p>
          <a:p>
            <a:pPr defTabSz="935934">
              <a:defRPr/>
            </a:pPr>
            <a:r>
              <a:rPr lang="en-US" dirty="0">
                <a:solidFill>
                  <a:schemeClr val="bg1"/>
                </a:solidFill>
              </a:rPr>
              <a:t>Intel is working to accelerate and simplify the IoT developer experience in order to speed time to proofs of concept and help bring solutions to market faster that are designed to meet customer needs over long-term deployments.</a:t>
            </a:r>
          </a:p>
          <a:p>
            <a:endParaRPr lang="en-US" dirty="0">
              <a:solidFill>
                <a:schemeClr val="bg1"/>
              </a:solidFill>
            </a:endParaRPr>
          </a:p>
          <a:p>
            <a:r>
              <a:rPr lang="en-US" dirty="0">
                <a:solidFill>
                  <a:schemeClr val="bg1"/>
                </a:solidFill>
              </a:rPr>
              <a:t>From definition through evaluation of ingredients, technologies, and architectures, Intel offers tools, technologies, and proven developer kits with amazing out-of-box experiences to get you prototyping quickly. </a:t>
            </a:r>
          </a:p>
          <a:p>
            <a:pPr defTabSz="931742">
              <a:defRPr/>
            </a:pPr>
            <a:endParaRPr lang="en-US" dirty="0">
              <a:solidFill>
                <a:schemeClr val="bg1"/>
              </a:solidFill>
            </a:endParaRPr>
          </a:p>
          <a:p>
            <a:pPr defTabSz="931742">
              <a:defRPr/>
            </a:pPr>
            <a:r>
              <a:rPr lang="en-US" kern="0" dirty="0">
                <a:solidFill>
                  <a:schemeClr val="bg1"/>
                </a:solidFill>
              </a:rPr>
              <a:t>Intel’s enablement in the developer journey is driven by our developer program that requires tools to be useful and proven, provide multiple points of entry along the developer journey, and designed to deliver more than just functionality. For our kits and tools, we provide documentation, a web portal, API references, robust code samples and tutorials, and paths to integration.  </a:t>
            </a:r>
          </a:p>
          <a:p>
            <a:pPr defTabSz="931742">
              <a:defRPr/>
            </a:pPr>
            <a:endParaRPr lang="en-US" b="1" dirty="0">
              <a:solidFill>
                <a:schemeClr val="bg1"/>
              </a:solidFill>
            </a:endParaRPr>
          </a:p>
          <a:p>
            <a:pPr defTabSz="931742">
              <a:defRPr/>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EDD4D277-3B09-9747-B015-D2A22EA7ED08}" type="slidenum">
              <a:rPr lang="en-US" smtClean="0"/>
              <a:t>3</a:t>
            </a:fld>
            <a:endParaRPr lang="en-US" dirty="0"/>
          </a:p>
        </p:txBody>
      </p:sp>
    </p:spTree>
    <p:extLst>
      <p:ext uri="{BB962C8B-B14F-4D97-AF65-F5344CB8AC3E}">
        <p14:creationId xmlns:p14="http://schemas.microsoft.com/office/powerpoint/2010/main" val="42712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5934">
              <a:defRPr/>
            </a:pPr>
            <a:r>
              <a:rPr lang="en-US" b="1" dirty="0"/>
              <a:t>Key Message: Intel’s investment in the IoT developer experience to simplify and accelerate the journey.</a:t>
            </a:r>
          </a:p>
          <a:p>
            <a:pPr defTabSz="935934">
              <a:defRPr/>
            </a:pPr>
            <a:endParaRPr lang="en-US" dirty="0"/>
          </a:p>
          <a:p>
            <a:pPr defTabSz="935934">
              <a:defRPr/>
            </a:pPr>
            <a:r>
              <a:rPr lang="en-US" dirty="0"/>
              <a:t>The IoT solution architect and developer integrate across multiple technologies, devices and drivers, software, silicon, and form factors to create robust, scalable solutions at the edge. They face many challenges due to the volume, variety, and velocity of data being generated, security and protection requirements, costs to move data, and other issues as they are under pressure to deliver innovative solutions to stay competitive. </a:t>
            </a:r>
          </a:p>
          <a:p>
            <a:pPr defTabSz="935934">
              <a:defRPr/>
            </a:pPr>
            <a:endParaRPr lang="en-US" dirty="0"/>
          </a:p>
          <a:p>
            <a:pPr defTabSz="935934">
              <a:defRPr/>
            </a:pPr>
            <a:r>
              <a:rPr lang="en-US" dirty="0"/>
              <a:t>Intel has invested deeply over the years to help solve IoT developer challenges in order to accelerate the development and deployment processes. This has resulted in creating purpose-built silicon, IDEs, software tools—such as software development kits, libraries, optimized AI frameworks, and sample code—along with reference designs, support, and other resources to accelerate development of scalable solution designs on the rich and diverse portfolio of Intel silicon. Working through its strong ecosystem relationships, Intel has brought many of these resources into fully supported developer kits with proven out-of-box experiences to help make the journey from architecting to prototype smooth and seamless.</a:t>
            </a:r>
          </a:p>
          <a:p>
            <a:pPr defTabSz="935934">
              <a:defRPr/>
            </a:pPr>
            <a:endParaRPr lang="en-US" dirty="0"/>
          </a:p>
          <a:p>
            <a:pPr defTabSz="935934">
              <a:defRPr/>
            </a:pPr>
            <a:r>
              <a:rPr lang="en-US" dirty="0"/>
              <a:t>Working with a diverse and capable ecosystem to supply the kits allows fast migration from development to deployment of solutions that support applications for today and the future. </a:t>
            </a:r>
          </a:p>
          <a:p>
            <a:pPr defTabSz="935934">
              <a:defRPr/>
            </a:pPr>
            <a:endParaRPr lang="en-US" dirty="0"/>
          </a:p>
          <a:p>
            <a:pPr defTabSz="935934">
              <a:defRPr/>
            </a:pPr>
            <a:r>
              <a:rPr lang="en-US" dirty="0"/>
              <a:t>The kits offer amazing out-of-box experiences that were tested with developers across various service providers. Often, developers were up and running, creating solutions from sample code in 30 minutes or less. The developer kits are readily available from various ecosystem partners to get you started immediately creating innovative IoT solutions.</a:t>
            </a:r>
          </a:p>
          <a:p>
            <a:pPr defTabSz="935934">
              <a:defRPr/>
            </a:pPr>
            <a:endParaRPr lang="en-US" dirty="0"/>
          </a:p>
          <a:p>
            <a:pPr defTabSz="935934">
              <a:defRPr/>
            </a:pPr>
            <a:r>
              <a:rPr lang="en-US" dirty="0"/>
              <a:t>Intel’s investment in supporting and enabling IoT developers creates a unified and seamless experience as they work across a vast design domain. </a:t>
            </a:r>
          </a:p>
          <a:p>
            <a:pPr defTabSz="935934">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defTabSz="931742">
              <a:defRPr/>
            </a:pPr>
            <a:fld id="{E13FB3FA-C830-445B-A142-1E421B2C8A7E}" type="slidenum">
              <a:rPr lang="en-US" sz="900">
                <a:solidFill>
                  <a:prstClr val="black"/>
                </a:solidFill>
                <a:latin typeface="Arial"/>
              </a:rPr>
              <a:pPr defTabSz="931742">
                <a:defRPr/>
              </a:pPr>
              <a:t>4</a:t>
            </a:fld>
            <a:endParaRPr lang="en-US" sz="900" dirty="0">
              <a:solidFill>
                <a:prstClr val="black"/>
              </a:solidFill>
              <a:latin typeface="Arial"/>
            </a:endParaRPr>
          </a:p>
        </p:txBody>
      </p:sp>
    </p:spTree>
    <p:extLst>
      <p:ext uri="{BB962C8B-B14F-4D97-AF65-F5344CB8AC3E}">
        <p14:creationId xmlns:p14="http://schemas.microsoft.com/office/powerpoint/2010/main" val="1538534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Describe the comprehensive range of offerings to help accelreate IoT development and deployment.</a:t>
            </a:r>
          </a:p>
          <a:p>
            <a:endParaRPr lang="en-US" dirty="0"/>
          </a:p>
          <a:p>
            <a:pPr marL="174702" indent="-174702">
              <a:buFont typeface="Arial" panose="020B0604020202020204" pitchFamily="34" charset="0"/>
              <a:buChar char="•"/>
            </a:pPr>
            <a:r>
              <a:rPr lang="en-US" dirty="0"/>
              <a:t>Flexibility of kits and software.</a:t>
            </a:r>
          </a:p>
          <a:p>
            <a:pPr marL="174702" indent="-174702">
              <a:buFont typeface="Arial" panose="020B0604020202020204" pitchFamily="34" charset="0"/>
              <a:buChar char="•"/>
            </a:pPr>
            <a:r>
              <a:rPr lang="en-US" dirty="0"/>
              <a:t>Portfolio of kits available from Intel. </a:t>
            </a:r>
          </a:p>
          <a:p>
            <a:pPr marL="174702" indent="-174702">
              <a:buFont typeface="Arial" panose="020B0604020202020204" pitchFamily="34" charset="0"/>
              <a:buChar char="•"/>
            </a:pPr>
            <a:r>
              <a:rPr lang="en-US" b="1" dirty="0"/>
              <a:t>Message to ODM</a:t>
            </a:r>
            <a:r>
              <a:rPr lang="en-US" dirty="0"/>
              <a:t> – you too can be a kit providers.</a:t>
            </a:r>
          </a:p>
          <a:p>
            <a:pPr marL="174702" indent="-174702">
              <a:buFont typeface="Arial" panose="020B0604020202020204" pitchFamily="34" charset="0"/>
              <a:buChar char="•"/>
            </a:pPr>
            <a:r>
              <a:rPr lang="en-US" b="1" dirty="0"/>
              <a:t>Message to OEM</a:t>
            </a:r>
            <a:r>
              <a:rPr lang="en-US" dirty="0"/>
              <a:t> – you have choices to accelerate your developer journey.</a:t>
            </a:r>
          </a:p>
          <a:p>
            <a:pPr marL="174702" indent="-174702">
              <a:buFont typeface="Arial" panose="020B0604020202020204" pitchFamily="34" charset="0"/>
              <a:buChar char="•"/>
            </a:pPr>
            <a:endParaRPr lang="en-US" dirty="0"/>
          </a:p>
          <a:p>
            <a:r>
              <a:rPr lang="en-US" dirty="0"/>
              <a:t>Intel has created a rich environment to accelerate design and deployment of scalable IoT solutions with choices of Integrated Development Environments for both prototyping and production deployment, developer kits with all the needed resources to quickly start creating and innovating on Intel silicon, software development kits for optimizing code and speeding the coding process, and a focused portal where you can interact with experts and peers to get answers you need. </a:t>
            </a:r>
          </a:p>
          <a:p>
            <a:endParaRPr lang="en-US" dirty="0"/>
          </a:p>
          <a:p>
            <a:r>
              <a:rPr lang="en-US" dirty="0"/>
              <a:t>By bringing together these critical resources and tools, you can focus on innovative solutions and your designs instead of building, troubleshooting, and validating a workable environment that lets you effectively compete in a growing market.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defTabSz="931742">
              <a:defRPr/>
            </a:pPr>
            <a:fld id="{B300C0B2-ACA4-4BD9-906B-4A182183C3D1}" type="slidenum">
              <a:rPr lang="en-US" sz="900">
                <a:solidFill>
                  <a:prstClr val="black"/>
                </a:solidFill>
                <a:latin typeface="Arial"/>
              </a:rPr>
              <a:pPr defTabSz="931742">
                <a:defRPr/>
              </a:pPr>
              <a:t>5</a:t>
            </a:fld>
            <a:endParaRPr lang="en-US" sz="900" dirty="0">
              <a:solidFill>
                <a:prstClr val="black"/>
              </a:solidFill>
              <a:latin typeface="Arial"/>
            </a:endParaRPr>
          </a:p>
        </p:txBody>
      </p:sp>
    </p:spTree>
    <p:extLst>
      <p:ext uri="{BB962C8B-B14F-4D97-AF65-F5344CB8AC3E}">
        <p14:creationId xmlns:p14="http://schemas.microsoft.com/office/powerpoint/2010/main" val="3959666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Choice of IDEs to match the prototyping and development needs. </a:t>
            </a:r>
          </a:p>
          <a:p>
            <a:endParaRPr lang="en-US" dirty="0"/>
          </a:p>
          <a:p>
            <a:r>
              <a:rPr lang="en-US" dirty="0"/>
              <a:t>One IDE does not fit all developers and environments. So, the Intel developer kits offer you choices. </a:t>
            </a:r>
          </a:p>
          <a:p>
            <a:endParaRPr lang="en-US" dirty="0"/>
          </a:p>
          <a:p>
            <a:r>
              <a:rPr lang="en-US" dirty="0"/>
              <a:t>You can quickly prototype in the cloud with Arduino Create* and then optimize your solution with Intel® System Studio. Or start with Intel System Studio and immediately take advantage of the powerful coding resources in Intel’s IDE.  And, if you prototype with Arduino Create, there is an easy and fast migration process to bring your code into Intel System Studio without time consuming recoding and cleanup. </a:t>
            </a:r>
          </a:p>
          <a:p>
            <a:endParaRPr lang="en-US" dirty="0"/>
          </a:p>
          <a:p>
            <a:r>
              <a:rPr lang="en-US" dirty="0"/>
              <a:t>Arduino Create allows fast and easy prototyping in the cloud using Intel silicon. There’s probably no faster environment to begin your solution prototyping. The platform and the developer kit provide all the resources to get you prototyping and testing your ideas immediately instead of building your environment. Once you’ve proven your design, you can easily take your code into Intel System Studio.</a:t>
            </a:r>
          </a:p>
          <a:p>
            <a:endParaRPr lang="en-US" dirty="0"/>
          </a:p>
          <a:p>
            <a:r>
              <a:rPr lang="en-US" dirty="0"/>
              <a:t>Intel System Studio is an all-in-one, cross-platform, comprehensive tool suite for IoT device application development. It helps system engineers and developers </a:t>
            </a:r>
            <a:r>
              <a:rPr lang="en-US" b="1" dirty="0"/>
              <a:t>shorten the development cycle</a:t>
            </a:r>
            <a:r>
              <a:rPr lang="en-US" dirty="0"/>
              <a:t> so products can be brought to market faster,</a:t>
            </a:r>
            <a:r>
              <a:rPr lang="en-US" b="1" dirty="0"/>
              <a:t> boost performance and power efficiency</a:t>
            </a:r>
            <a:r>
              <a:rPr lang="en-US" dirty="0"/>
              <a:t>, and </a:t>
            </a:r>
            <a:r>
              <a:rPr lang="en-US" b="1" dirty="0"/>
              <a:t>strengthen reliability</a:t>
            </a:r>
            <a:r>
              <a:rPr lang="en-US" dirty="0"/>
              <a:t> for intelligent systems and IoT device applications running on Intel® processor-based platforms.</a:t>
            </a:r>
          </a:p>
          <a:p>
            <a:endParaRPr lang="en-US" dirty="0"/>
          </a:p>
        </p:txBody>
      </p:sp>
      <p:sp>
        <p:nvSpPr>
          <p:cNvPr id="4" name="Slide Number Placeholder 3"/>
          <p:cNvSpPr>
            <a:spLocks noGrp="1"/>
          </p:cNvSpPr>
          <p:nvPr>
            <p:ph type="sldNum" sz="quarter" idx="10"/>
          </p:nvPr>
        </p:nvSpPr>
        <p:spPr/>
        <p:txBody>
          <a:bodyPr/>
          <a:lstStyle/>
          <a:p>
            <a:pPr defTabSz="931742">
              <a:defRPr/>
            </a:pPr>
            <a:fld id="{E13FB3FA-C830-445B-A142-1E421B2C8A7E}" type="slidenum">
              <a:rPr lang="en-US" sz="900">
                <a:solidFill>
                  <a:prstClr val="black"/>
                </a:solidFill>
                <a:latin typeface="Arial"/>
              </a:rPr>
              <a:pPr defTabSz="931742">
                <a:defRPr/>
              </a:pPr>
              <a:t>6</a:t>
            </a:fld>
            <a:endParaRPr lang="en-US" sz="900" dirty="0">
              <a:solidFill>
                <a:prstClr val="black"/>
              </a:solidFill>
              <a:latin typeface="Arial"/>
            </a:endParaRPr>
          </a:p>
        </p:txBody>
      </p:sp>
    </p:spTree>
    <p:extLst>
      <p:ext uri="{BB962C8B-B14F-4D97-AF65-F5344CB8AC3E}">
        <p14:creationId xmlns:p14="http://schemas.microsoft.com/office/powerpoint/2010/main" val="2412063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Key Message: Developer Kits provide the environment, tools, and ingredients to get you started quickly. </a:t>
            </a:r>
          </a:p>
          <a:p>
            <a:pPr algn="l"/>
            <a:endParaRPr lang="en-US" dirty="0"/>
          </a:p>
          <a:p>
            <a:pPr algn="l"/>
            <a:r>
              <a:rPr lang="en-US" dirty="0"/>
              <a:t>Developer kits are the results of our strong ecosystem enablement goals to help accelerate the development process from concept to architecture to prototype to design and deployment. Developer kits include hardware, software, drivers, SDKs, and other tools to help developers hit the ground running. Kits are designed for an easy out-of-box experience. We are continuing to develop more kits to meet the needs across multiple application domains using Intel® silicon. </a:t>
            </a:r>
          </a:p>
          <a:p>
            <a:pPr algn="l"/>
            <a:endParaRPr lang="en-US" dirty="0"/>
          </a:p>
          <a:p>
            <a:pPr algn="l"/>
            <a:r>
              <a:rPr lang="en-US" b="1" dirty="0"/>
              <a:t>Computer Vision Kits:</a:t>
            </a:r>
            <a:r>
              <a:rPr lang="en-US" dirty="0"/>
              <a:t> AI Computer Vision Developer Kits provide bootable prototyping environments with everything you need to get to work quickly, whether your solution requires light or heavy computing and AI inferencing at the edge. Kits are available from our ecosystem partners, who will help you bring your solution to production. </a:t>
            </a:r>
          </a:p>
          <a:p>
            <a:pPr lvl="0" algn="l"/>
            <a:endParaRPr lang="en-US" dirty="0"/>
          </a:p>
          <a:p>
            <a:pPr lvl="0" algn="l"/>
            <a:r>
              <a:rPr lang="en-US" dirty="0"/>
              <a:t>All kits include a pre-installed custom Ubuntu* Desktop OS, integrated Arduino Create* and Intel® System Studio IDEs, sample codes and reference designs, integrated I/O, sensor, and other libraries. All you need is your innovative ideas, a keyboard, mouse, and monitor. </a:t>
            </a:r>
          </a:p>
          <a:p>
            <a:pPr lvl="0" algn="l"/>
            <a:endParaRPr lang="en-US" dirty="0"/>
          </a:p>
          <a:p>
            <a:pPr lvl="0" algn="l"/>
            <a:r>
              <a:rPr lang="en-US" dirty="0"/>
              <a:t>You can choose from different kits from various suppliers with a range of Intel silicon to meet your edge computing needs and production plans. The kit processors offer robust graphics and media performance to accommodate different levels of computer vision applications. Optimized image processing and video analytics create opportunities for vertical IoT applications. Accelerator options are available or included with the kits. </a:t>
            </a:r>
          </a:p>
          <a:p>
            <a:pPr lvl="0" algn="l"/>
            <a:endParaRPr lang="en-US" dirty="0"/>
          </a:p>
          <a:p>
            <a:pPr lvl="0" algn="l"/>
            <a:r>
              <a:rPr lang="en-US" dirty="0"/>
              <a:t>For applications that require lighter computing, such as one or two cameras, Aaeon* offers the UP-squared AI Vision Developer Kit with the Intel Atom® x7-3950 processor, Intel® HD Graphics Gen 9, and an included Intel® Movidius™ Myriad™ 2 Vision Processing Unit plug-in accelerator. For consolidated computer vision applications of multiple cameras and inferencing, iEi offers the TANK AIoT Developer kit with a choice of 6</a:t>
            </a:r>
            <a:r>
              <a:rPr lang="en-US" baseline="30000" dirty="0"/>
              <a:t>th</a:t>
            </a:r>
            <a:r>
              <a:rPr lang="en-US" dirty="0"/>
              <a:t> Gen Intel® Core™ i5 or i7 processor and Intel® HD Graphics 530 GPU in a 2-slot or 4-slot ruggedized, industrial-grade chassis. An Intel Movidius Myriad 2 VPU accelerator stick is available as an option.</a:t>
            </a:r>
          </a:p>
          <a:p>
            <a:pPr lvl="0" algn="l"/>
            <a:endParaRPr lang="en-US" dirty="0"/>
          </a:p>
          <a:p>
            <a:pPr lvl="0" algn="l"/>
            <a:r>
              <a:rPr lang="en-US" dirty="0"/>
              <a:t>Kit manufacturers offer a quick path to production hardware to meet the performance and scalability needs of your design, so you can go into production ready for future functionality without having to replace the hardware. Production solutions are optimized for a wide array of industrial applications. You also have ready access to over 400 sensor drivers with MRAA* and UPM* library compatibility. Intel and our ecosystem partners provide industry-level and back-end product support.</a:t>
            </a:r>
          </a:p>
          <a:p>
            <a:pPr lvl="0" algn="l"/>
            <a:endParaRPr lang="en-US" dirty="0"/>
          </a:p>
          <a:p>
            <a:pPr lvl="0" algn="l"/>
            <a:r>
              <a:rPr lang="en-US" b="1" dirty="0"/>
              <a:t>Testimonial – Intel Atom® Processor-based Dev Kit:</a:t>
            </a:r>
          </a:p>
          <a:p>
            <a:pPr lvl="0" algn="l"/>
            <a:endParaRPr lang="en-US" b="1" dirty="0"/>
          </a:p>
          <a:p>
            <a:r>
              <a:rPr lang="en-US" dirty="0"/>
              <a:t>"This is one of the smoothest setup processes from an Intel solution I have done. The instructions are very detailed and exact on what to do” </a:t>
            </a:r>
          </a:p>
          <a:p>
            <a:r>
              <a:rPr lang="en-US" i="1" dirty="0"/>
              <a:t>- P9, implementer</a:t>
            </a:r>
          </a:p>
          <a:p>
            <a:pPr lvl="0" algn="l"/>
            <a:endParaRPr lang="en-US" b="1" dirty="0"/>
          </a:p>
          <a:p>
            <a:pPr lvl="0" algn="l"/>
            <a:endParaRPr lang="en-US" b="1" dirty="0"/>
          </a:p>
          <a:p>
            <a:pPr lvl="0" algn="l"/>
            <a:r>
              <a:rPr lang="en-US" b="1" dirty="0"/>
              <a:t>Testimonials – Intel® </a:t>
            </a:r>
            <a:r>
              <a:rPr lang="en-US" b="1" dirty="0" err="1"/>
              <a:t>Core</a:t>
            </a:r>
            <a:r>
              <a:rPr lang="en-US" b="1" baseline="30000" dirty="0" err="1"/>
              <a:t>TM</a:t>
            </a:r>
            <a:r>
              <a:rPr lang="en-US" b="1" dirty="0"/>
              <a:t> Processor-based Dev Kit:</a:t>
            </a:r>
          </a:p>
          <a:p>
            <a:pPr lvl="0" algn="l"/>
            <a:endParaRPr lang="en-US" b="1" dirty="0"/>
          </a:p>
          <a:p>
            <a:pPr algn="l"/>
            <a:r>
              <a:rPr lang="en-US" dirty="0"/>
              <a:t>“I want to leverage the foundational kits for our customer engagements, I like the direction you are going with these”</a:t>
            </a:r>
          </a:p>
          <a:p>
            <a:pPr algn="l"/>
            <a:r>
              <a:rPr lang="en-US" i="1" dirty="0"/>
              <a:t>-Craig Owen SMG</a:t>
            </a:r>
          </a:p>
          <a:p>
            <a:pPr lvl="0" algn="l"/>
            <a:endParaRPr lang="en-US" b="1" dirty="0"/>
          </a:p>
          <a:p>
            <a:pPr defTabSz="931742"/>
            <a:r>
              <a:rPr lang="en-US" dirty="0"/>
              <a:t>“A definite improvement over previous Intel products, which I heard were difficult to get up and running</a:t>
            </a:r>
            <a:r>
              <a:rPr lang="en-US" i="1" dirty="0"/>
              <a:t>”</a:t>
            </a:r>
            <a:r>
              <a:rPr lang="en-US" dirty="0"/>
              <a:t> </a:t>
            </a:r>
            <a:br>
              <a:rPr lang="en-US" dirty="0"/>
            </a:br>
            <a:r>
              <a:rPr lang="en-US" i="1" dirty="0"/>
              <a:t>-P4, Architect (Stealth)</a:t>
            </a:r>
          </a:p>
          <a:p>
            <a:pPr defTabSz="931742"/>
            <a:endParaRPr lang="en-US" i="1" dirty="0"/>
          </a:p>
          <a:p>
            <a:pPr defTabSz="931742"/>
            <a:r>
              <a:rPr lang="en-US" dirty="0"/>
              <a:t>“Once I can see what the device can do [*the CV Sample], I get really motivated to get to do and surpass the level”</a:t>
            </a:r>
            <a:br>
              <a:rPr lang="en-US" dirty="0"/>
            </a:br>
            <a:r>
              <a:rPr lang="en-US" i="1" dirty="0"/>
              <a:t>- P9, R&amp;D Engineer (Broadcom)</a:t>
            </a:r>
          </a:p>
          <a:p>
            <a:pPr defTabSz="931742"/>
            <a:endParaRPr lang="en-US" i="1" dirty="0"/>
          </a:p>
          <a:p>
            <a:pPr defTabSz="931742"/>
            <a:r>
              <a:rPr lang="en-US" dirty="0"/>
              <a:t>“It was a lot simpler than my prior experiences with hardware, which is why I decided to go for software (professionally), very satisfied</a:t>
            </a:r>
            <a:r>
              <a:rPr lang="en-US" i="1" dirty="0"/>
              <a:t>”</a:t>
            </a:r>
            <a:r>
              <a:rPr lang="en-US" dirty="0"/>
              <a:t> </a:t>
            </a:r>
            <a:br>
              <a:rPr lang="en-US" dirty="0"/>
            </a:br>
            <a:r>
              <a:rPr lang="en-US" i="1" dirty="0"/>
              <a:t>-P7, Software Engineer (SoundHound)</a:t>
            </a:r>
          </a:p>
          <a:p>
            <a:pPr defTabSz="931742"/>
            <a:endParaRPr lang="en-US" i="1" dirty="0"/>
          </a:p>
          <a:p>
            <a:pPr defTabSz="931742"/>
            <a:r>
              <a:rPr lang="en-US" b="1" dirty="0"/>
              <a:t>User Results at EW Workshop:</a:t>
            </a:r>
          </a:p>
          <a:p>
            <a:pPr defTabSz="931742"/>
            <a:endParaRPr lang="en-US" i="1" dirty="0"/>
          </a:p>
          <a:p>
            <a:pPr defTabSz="621146"/>
            <a:r>
              <a:rPr lang="en-US" b="1" dirty="0">
                <a:latin typeface="Intel Clear" panose="020B0604020203020204" pitchFamily="34" charset="0"/>
                <a:ea typeface="Intel Clear" panose="020B0604020203020204" pitchFamily="34" charset="0"/>
                <a:cs typeface="Intel Clear" panose="020B0604020203020204" pitchFamily="34" charset="0"/>
              </a:rPr>
              <a:t>95%</a:t>
            </a:r>
            <a:r>
              <a:rPr lang="en-US" dirty="0">
                <a:latin typeface="Intel Clear" panose="020B0604020203020204" pitchFamily="34" charset="0"/>
                <a:ea typeface="Intel Clear" panose="020B0604020203020204" pitchFamily="34" charset="0"/>
                <a:cs typeface="Intel Clear" panose="020B0604020203020204" pitchFamily="34" charset="0"/>
              </a:rPr>
              <a:t> of participants were willing to recommend UP</a:t>
            </a:r>
            <a:r>
              <a:rPr lang="en-US" baseline="30000" dirty="0">
                <a:latin typeface="Intel Clear" panose="020B0604020203020204" pitchFamily="34" charset="0"/>
                <a:ea typeface="Intel Clear" panose="020B0604020203020204" pitchFamily="34" charset="0"/>
                <a:cs typeface="Intel Clear" panose="020B0604020203020204" pitchFamily="34" charset="0"/>
              </a:rPr>
              <a:t>2</a:t>
            </a:r>
            <a:r>
              <a:rPr lang="en-US" dirty="0">
                <a:latin typeface="Intel Clear" panose="020B0604020203020204" pitchFamily="34" charset="0"/>
                <a:ea typeface="Intel Clear" panose="020B0604020203020204" pitchFamily="34" charset="0"/>
                <a:cs typeface="Intel Clear" panose="020B0604020203020204" pitchFamily="34" charset="0"/>
              </a:rPr>
              <a:t> to others—based on the “getting started” process, the HW/SW design, and the commitment to open source &amp; the Arduino community.</a:t>
            </a:r>
          </a:p>
          <a:p>
            <a:pPr defTabSz="621146"/>
            <a:r>
              <a:rPr lang="en-US" dirty="0">
                <a:latin typeface="Intel Clear" panose="020B0604020203020204" pitchFamily="34" charset="0"/>
                <a:ea typeface="Intel Clear" panose="020B0604020203020204" pitchFamily="34" charset="0"/>
                <a:cs typeface="Intel Clear" panose="020B0604020203020204" pitchFamily="34" charset="0"/>
              </a:rPr>
              <a:t>--</a:t>
            </a:r>
            <a:r>
              <a:rPr lang="en-US" i="1" dirty="0">
                <a:latin typeface="Intel Clear" panose="020B0604020203020204" pitchFamily="34" charset="0"/>
                <a:ea typeface="Intel Clear" panose="020B0604020203020204" pitchFamily="34" charset="0"/>
                <a:cs typeface="Intel Clear" panose="020B0604020203020204" pitchFamily="34" charset="0"/>
              </a:rPr>
              <a:t>Embedded World, 2018 </a:t>
            </a:r>
          </a:p>
          <a:p>
            <a:pPr defTabSz="931742"/>
            <a:endParaRPr lang="en-US" i="1" dirty="0"/>
          </a:p>
          <a:p>
            <a:pPr defTabSz="931742"/>
            <a:endParaRPr lang="en-US" i="1" dirty="0"/>
          </a:p>
          <a:p>
            <a:pPr lvl="0" algn="l"/>
            <a:endParaRPr lang="en-US" b="1" dirty="0"/>
          </a:p>
          <a:p>
            <a:pPr lvl="0" algn="l"/>
            <a:endParaRPr lang="en-US" b="1" dirty="0"/>
          </a:p>
          <a:p>
            <a:pPr lvl="0" algn="l"/>
            <a:endParaRPr lang="en-US" b="1" dirty="0"/>
          </a:p>
        </p:txBody>
      </p:sp>
      <p:sp>
        <p:nvSpPr>
          <p:cNvPr id="4" name="Slide Number Placeholder 3"/>
          <p:cNvSpPr>
            <a:spLocks noGrp="1"/>
          </p:cNvSpPr>
          <p:nvPr>
            <p:ph type="sldNum" sz="quarter" idx="10"/>
          </p:nvPr>
        </p:nvSpPr>
        <p:spPr/>
        <p:txBody>
          <a:bodyPr/>
          <a:lstStyle/>
          <a:p>
            <a:pPr defTabSz="931742">
              <a:defRPr/>
            </a:pPr>
            <a:fld id="{E13FB3FA-C830-445B-A142-1E421B2C8A7E}" type="slidenum">
              <a:rPr lang="en-US" sz="900">
                <a:solidFill>
                  <a:prstClr val="black"/>
                </a:solidFill>
                <a:latin typeface="Arial"/>
              </a:rPr>
              <a:pPr defTabSz="931742">
                <a:defRPr/>
              </a:pPr>
              <a:t>8</a:t>
            </a:fld>
            <a:endParaRPr lang="en-US" sz="900" dirty="0">
              <a:solidFill>
                <a:prstClr val="black"/>
              </a:solidFill>
              <a:latin typeface="Arial"/>
            </a:endParaRPr>
          </a:p>
        </p:txBody>
      </p:sp>
    </p:spTree>
    <p:extLst>
      <p:ext uri="{BB962C8B-B14F-4D97-AF65-F5344CB8AC3E}">
        <p14:creationId xmlns:p14="http://schemas.microsoft.com/office/powerpoint/2010/main" val="107022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Intel provides many different SDKs to help accelerate development along specific application domains using optimized libraries for Intel silicon. </a:t>
            </a:r>
          </a:p>
          <a:p>
            <a:endParaRPr lang="en-US" dirty="0"/>
          </a:p>
          <a:p>
            <a:r>
              <a:rPr lang="en-US" dirty="0"/>
              <a:t>Intel’s Software Development Kits help accelerate development for IoT applications. These kits include optimized libraries for different kinds of workloads and applications, such as computer vision, deep learning, inferencing, and AI. </a:t>
            </a:r>
          </a:p>
          <a:p>
            <a:endParaRPr lang="en-US" dirty="0"/>
          </a:p>
          <a:p>
            <a:r>
              <a:rPr lang="en-US" b="1" dirty="0"/>
              <a:t>OpenVINO™</a:t>
            </a:r>
            <a:r>
              <a:rPr lang="en-US" dirty="0"/>
              <a:t>—With the Open Visual Inference &amp; Neural Network Optimization (OpenVINO™) toolkit, you can develop applications and solutions that emulate human vision. Based on convolutional neural networks (CNN), the toolkit extends workloads across Intel® hardware and maximizes performance on the silicon. The toolkit enables CNN-based inferencing at the edge and supports heterogeneous execution across Intel’s computer vision accelerators—CPU, GPU, Intel® Movidius™ Neural Compute Stick, and FPGA—using a common API. With the OpenVINO toolkit, you can accelerate time to market via a library of functions and preoptimized kernels, which includes optimized calls for OpenCV and OpenVX*. </a:t>
            </a:r>
          </a:p>
          <a:p>
            <a:endParaRPr lang="en-US" dirty="0"/>
          </a:p>
          <a:p>
            <a:r>
              <a:rPr lang="en-US" b="1" dirty="0"/>
              <a:t>Intel® Media SDK</a:t>
            </a:r>
            <a:r>
              <a:rPr lang="en-US" dirty="0"/>
              <a:t>—With the Intel® Media SDK, you can develop professional-grade media and video applications for digital surveillance, retail, industrial, smart home, video conferencing, and more using the libraries, tools, and samples it includes. Its single API enables hardware acceleration for fast video transcoding, image processing, and media workflows, while helping you tap into </a:t>
            </a:r>
            <a:r>
              <a:rPr lang="en-US" dirty="0">
                <a:hlinkClick r:id="rId3"/>
              </a:rPr>
              <a:t>Intel® Quick Sync Video</a:t>
            </a:r>
            <a:r>
              <a:rPr lang="en-US" dirty="0"/>
              <a:t> capabilities. Accelerate rich media performance; speed up video playback, encoding, processing, and media formatting conversion. Cut product time to market; prototype, optimize, and productize your media pipelines with a comprehensive, convenient API. Speed transition to new codecs. Use efficient codecs with hardware acceleration to increase speed, compression, and quality across AVC, HEVC, and MPEG-2. And debug and customize quickly; find and solve application bugs, port applications to new operating systems, and add new features using </a:t>
            </a:r>
            <a:r>
              <a:rPr lang="en-US" dirty="0">
                <a:hlinkClick r:id="rId4"/>
              </a:rPr>
              <a:t>source code</a:t>
            </a:r>
            <a:r>
              <a:rPr lang="en-US" dirty="0"/>
              <a:t> for open source Linux*.</a:t>
            </a:r>
          </a:p>
          <a:p>
            <a:endParaRPr lang="en-US" dirty="0"/>
          </a:p>
          <a:p>
            <a:r>
              <a:rPr lang="en-US" b="1" dirty="0"/>
              <a:t>Intel® Media Server Studio</a:t>
            </a:r>
            <a:r>
              <a:rPr lang="en-US" dirty="0"/>
              <a:t>—The Intel® Media Server Studio is a comprehensive software development tool suite for transcoding, live and over-the-top (OTT) broadcasting and streaming, cloud gaming, virtual desktop infrastructure (VDI), and video conferencing. Created with simplicity in mind, Intel Media Server Studio provides state-of-the-art components and features for tailoring visual quality versus performance. These components include Intel® Media SDK, Intel® SDK for OpenCL™ applications, runtimes, graphics drivers, and advanced analysis tools. These capabilities allow developers to achieve real-time 4K at 60 fps HEVC decode and encode, and up to 18 AVC full HD at 30 fps transcoding sessions on select versions of Intel® Xeon® and 6th generation Intel® Core™ processors.</a:t>
            </a:r>
            <a:r>
              <a:rPr lang="en-US" baseline="30000" dirty="0"/>
              <a:t>1</a:t>
            </a:r>
            <a:endParaRPr lang="en-US" dirty="0"/>
          </a:p>
          <a:p>
            <a:endParaRPr lang="en-US" dirty="0"/>
          </a:p>
          <a:p>
            <a:r>
              <a:rPr lang="en-US" b="1" dirty="0"/>
              <a:t>Intel® SDK for OpenCL™ Applications</a:t>
            </a:r>
            <a:r>
              <a:rPr lang="en-US" dirty="0"/>
              <a:t>—Intel is a strong supporter of OpenCL™ software technology. The Intel SDK for OpenCL Applications is a comprehensive development environment for developing and optimizing OpenCL applications on Intel® platforms, and part of an increasingly rich portfolio of Intel tools for heterogeneous programming. The SDK supports offloading compute-intensive parallel workloads to Intel® Graphics Technology using an advanced OpenCL kernel compiler, runtime debugger, and code performance analyzer. </a:t>
            </a:r>
          </a:p>
          <a:p>
            <a:endParaRPr lang="en-US" dirty="0"/>
          </a:p>
          <a:p>
            <a:r>
              <a:rPr lang="en-US" b="1" dirty="0"/>
              <a:t>Intel® Active Management Technology</a:t>
            </a:r>
            <a:r>
              <a:rPr lang="en-US" dirty="0"/>
              <a:t>—Intel® Active Management Technology (Intel® AMT) is a capability embedded in Intel® architecture-based platforms that enhances the ability of IT organizations to manage enterprise computing facilities. Intel AMT operates independently of the platform processor and operating system. Remote platform management applications can access Intel AMT securely, even when the platform is turned off, as long as the platform is connected to line power and to a network. Independent software vendors (ISVs) can build applications that take advantage of the features of Intel AMT using the application programming interface (API).</a:t>
            </a:r>
          </a:p>
          <a:p>
            <a:endParaRPr lang="en-US" dirty="0"/>
          </a:p>
          <a:p>
            <a:r>
              <a:rPr lang="en-US" b="1" dirty="0"/>
              <a:t>mRAA/UPM</a:t>
            </a:r>
            <a:r>
              <a:rPr lang="en-US" dirty="0"/>
              <a:t>—The UPM repository provides software drivers for a wide variety of commonly used sensors (and actuators). These software drivers interact with the underlying hardware platform (or microcontroller), as well as with the attached sensors, through calls to MRAA APIs. You can access the interfaces for each sensor by including the sensor’s corresponding header file and instantiating the associated sensor class. In the typical use case, a constructor initializes the sensor based on parameters that identify the sensor, the I/O protocol used, and the pin location of the sensor.</a:t>
            </a:r>
          </a:p>
          <a:p>
            <a:endParaRPr lang="en-US" dirty="0"/>
          </a:p>
          <a:p>
            <a:endParaRPr lang="en-US" dirty="0"/>
          </a:p>
          <a:p>
            <a:r>
              <a:rPr lang="en-US" dirty="0"/>
              <a:t>1 </a:t>
            </a:r>
            <a:r>
              <a:rPr lang="en-US" dirty="0">
                <a:hlinkClick r:id="rId5"/>
              </a:rPr>
              <a:t>Specific hardware technical specifications apply</a:t>
            </a:r>
            <a:r>
              <a:rPr lang="en-US" dirty="0"/>
              <a:t>. See </a:t>
            </a:r>
            <a:r>
              <a:rPr lang="en-US" dirty="0">
                <a:hlinkClick r:id="rId6"/>
              </a:rPr>
              <a:t>performance benchmarks</a:t>
            </a:r>
            <a:r>
              <a:rPr lang="en-US" dirty="0"/>
              <a:t> and the </a:t>
            </a:r>
            <a:r>
              <a:rPr lang="en-US" dirty="0">
                <a:hlinkClick r:id="rId7"/>
              </a:rPr>
              <a:t>Details page</a:t>
            </a:r>
            <a:r>
              <a:rPr lang="en-US" dirty="0"/>
              <a:t> for more information.</a:t>
            </a:r>
          </a:p>
          <a:p>
            <a:endParaRPr lang="en-US" dirty="0"/>
          </a:p>
          <a:p>
            <a:endParaRPr lang="en-US" dirty="0"/>
          </a:p>
        </p:txBody>
      </p:sp>
      <p:sp>
        <p:nvSpPr>
          <p:cNvPr id="4" name="Slide Number Placeholder 3"/>
          <p:cNvSpPr>
            <a:spLocks noGrp="1"/>
          </p:cNvSpPr>
          <p:nvPr>
            <p:ph type="sldNum" sz="quarter" idx="10"/>
          </p:nvPr>
        </p:nvSpPr>
        <p:spPr/>
        <p:txBody>
          <a:bodyPr/>
          <a:lstStyle/>
          <a:p>
            <a:pPr defTabSz="931742">
              <a:defRPr/>
            </a:pPr>
            <a:fld id="{E13FB3FA-C830-445B-A142-1E421B2C8A7E}" type="slidenum">
              <a:rPr lang="en-US" sz="900">
                <a:solidFill>
                  <a:prstClr val="black"/>
                </a:solidFill>
                <a:latin typeface="Arial"/>
              </a:rPr>
              <a:pPr defTabSz="931742">
                <a:defRPr/>
              </a:pPr>
              <a:t>9</a:t>
            </a:fld>
            <a:endParaRPr lang="en-US" sz="900" dirty="0">
              <a:solidFill>
                <a:prstClr val="black"/>
              </a:solidFill>
              <a:latin typeface="Arial"/>
            </a:endParaRPr>
          </a:p>
        </p:txBody>
      </p:sp>
    </p:spTree>
    <p:extLst>
      <p:ext uri="{BB962C8B-B14F-4D97-AF65-F5344CB8AC3E}">
        <p14:creationId xmlns:p14="http://schemas.microsoft.com/office/powerpoint/2010/main" val="3125223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Intel® Developer Zone (IDZ) is the hub for all IoT developer resources, including evolving knowledge, tools and SDKs, code samples, reference implementations, and tutorials, and productization and commercialization support.</a:t>
            </a:r>
          </a:p>
          <a:p>
            <a:endParaRPr lang="en-US" dirty="0"/>
          </a:p>
          <a:p>
            <a:r>
              <a:rPr lang="en-US" dirty="0"/>
              <a:t>The Intel Developer Zone is your one-stop shop for all things IoT. </a:t>
            </a:r>
          </a:p>
          <a:p>
            <a:endParaRPr lang="en-US" dirty="0"/>
          </a:p>
          <a:p>
            <a:pPr marL="174702" indent="-174702">
              <a:buFont typeface="Arial" panose="020B0604020202020204" pitchFamily="34" charset="0"/>
              <a:buChar char="•"/>
            </a:pPr>
            <a:r>
              <a:rPr lang="en-US" dirty="0"/>
              <a:t>When you need information, the IDZ is where to start. Information and experiences in IoT continually evolve, making the “Zone” a fresh and dynamic space for consuming content and interacting with others. </a:t>
            </a:r>
          </a:p>
          <a:p>
            <a:pPr marL="174702" indent="-174702">
              <a:buFont typeface="Arial" panose="020B0604020202020204" pitchFamily="34" charset="0"/>
              <a:buChar char="•"/>
            </a:pPr>
            <a:endParaRPr lang="en-US" dirty="0"/>
          </a:p>
          <a:p>
            <a:pPr marL="174702" indent="-174702">
              <a:buFont typeface="Arial" panose="020B0604020202020204" pitchFamily="34" charset="0"/>
              <a:buChar char="•"/>
            </a:pPr>
            <a:r>
              <a:rPr lang="en-US" dirty="0"/>
              <a:t>The IDZ is where you download tools and libraries, where you find out how to get develop kits from the ecosystem. We are continually developing new kits for new applications and use cases and adding optimized libraries, along with sample codes and more.</a:t>
            </a:r>
          </a:p>
          <a:p>
            <a:pPr marL="174702" indent="-174702">
              <a:buFont typeface="Arial" panose="020B0604020202020204" pitchFamily="34" charset="0"/>
              <a:buChar char="•"/>
            </a:pPr>
            <a:endParaRPr lang="en-US" dirty="0"/>
          </a:p>
          <a:p>
            <a:pPr marL="174702" indent="-174702">
              <a:buFont typeface="Arial" panose="020B0604020202020204" pitchFamily="34" charset="0"/>
              <a:buChar char="•"/>
            </a:pPr>
            <a:r>
              <a:rPr lang="en-US" dirty="0"/>
              <a:t>When it comes to moving your product on to the final stages, you can find resources to make the journey easier. </a:t>
            </a:r>
          </a:p>
          <a:p>
            <a:endParaRPr lang="en-US" dirty="0"/>
          </a:p>
          <a:p>
            <a:r>
              <a:rPr lang="en-US" dirty="0"/>
              <a:t>The IDZ is the richest resource from Intel for developers who are building innovative solutions.</a:t>
            </a:r>
          </a:p>
        </p:txBody>
      </p:sp>
      <p:sp>
        <p:nvSpPr>
          <p:cNvPr id="4" name="Slide Number Placeholder 3"/>
          <p:cNvSpPr>
            <a:spLocks noGrp="1"/>
          </p:cNvSpPr>
          <p:nvPr>
            <p:ph type="sldNum" sz="quarter" idx="10"/>
          </p:nvPr>
        </p:nvSpPr>
        <p:spPr/>
        <p:txBody>
          <a:bodyPr/>
          <a:lstStyle/>
          <a:p>
            <a:pPr defTabSz="931742">
              <a:defRPr/>
            </a:pPr>
            <a:fld id="{905880A2-B34E-4B2D-A642-495C374BCEFE}" type="slidenum">
              <a:rPr lang="en-US" sz="900">
                <a:solidFill>
                  <a:prstClr val="black"/>
                </a:solidFill>
                <a:latin typeface="Arial"/>
              </a:rPr>
              <a:pPr defTabSz="931742">
                <a:defRPr/>
              </a:pPr>
              <a:t>10</a:t>
            </a:fld>
            <a:endParaRPr lang="en-US" sz="900" dirty="0">
              <a:solidFill>
                <a:prstClr val="black"/>
              </a:solidFill>
              <a:latin typeface="Arial"/>
            </a:endParaRPr>
          </a:p>
        </p:txBody>
      </p:sp>
    </p:spTree>
    <p:extLst>
      <p:ext uri="{BB962C8B-B14F-4D97-AF65-F5344CB8AC3E}">
        <p14:creationId xmlns:p14="http://schemas.microsoft.com/office/powerpoint/2010/main" val="1647996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3161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0" name="TextBox 9"/>
          <p:cNvSpPr txBox="1"/>
          <p:nvPr userDrawn="1"/>
        </p:nvSpPr>
        <p:spPr>
          <a:xfrm>
            <a:off x="471949" y="6520159"/>
            <a:ext cx="250902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Group/Software Services Group</a:t>
            </a:r>
          </a:p>
        </p:txBody>
      </p:sp>
    </p:spTree>
    <p:extLst>
      <p:ext uri="{BB962C8B-B14F-4D97-AF65-F5344CB8AC3E}">
        <p14:creationId xmlns:p14="http://schemas.microsoft.com/office/powerpoint/2010/main" val="3894590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65"/>
            <a:ext cx="12192000" cy="677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850756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95756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60488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044555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187542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931598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949" y="2611023"/>
            <a:ext cx="11248101" cy="1988237"/>
          </a:xfrm>
        </p:spPr>
        <p:txBody>
          <a:bodyPr/>
          <a:lstStyle>
            <a:lvl1pPr>
              <a:defRPr lang="en-US" sz="8800" kern="0" dirty="0">
                <a:solidFill>
                  <a:schemeClr val="tx1"/>
                </a:solidFill>
                <a:effectLst>
                  <a:outerShdw blurRad="431800" algn="ctr" rotWithShape="0">
                    <a:prstClr val="black"/>
                  </a:outerShdw>
                </a:effectLst>
                <a:latin typeface="+mj-lt"/>
                <a:ea typeface="+mj-ea"/>
                <a:cs typeface="+mj-cs"/>
              </a:defRPr>
            </a:lvl1pPr>
          </a:lstStyle>
          <a:p>
            <a:r>
              <a:rPr lang="en-US" dirty="0"/>
              <a:t>title 1</a:t>
            </a:r>
            <a:br>
              <a:rPr lang="en-US" dirty="0"/>
            </a:b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5" name="Title 1">
            <a:extLst>
              <a:ext uri="{FF2B5EF4-FFF2-40B4-BE49-F238E27FC236}">
                <a16:creationId xmlns:a16="http://schemas.microsoft.com/office/drawing/2014/main" id="{1F686DCF-21BB-4E89-9A70-7F0326BEE112}"/>
              </a:ext>
            </a:extLst>
          </p:cNvPr>
          <p:cNvSpPr txBox="1">
            <a:spLocks/>
          </p:cNvSpPr>
          <p:nvPr userDrawn="1"/>
        </p:nvSpPr>
        <p:spPr>
          <a:xfrm>
            <a:off x="471949" y="3637280"/>
            <a:ext cx="11248101" cy="1988237"/>
          </a:xfrm>
          <a:prstGeom prst="rect">
            <a:avLst/>
          </a:prstGeom>
        </p:spPr>
        <p:txBody>
          <a:bodyPr vert="horz" lIns="91440" tIns="45720" rIns="91440" bIns="45720" rtlCol="0" anchor="t" anchorCtr="0">
            <a:spAutoFit/>
          </a:bodyPr>
          <a:lstStyle>
            <a:lvl1pPr algn="l" defTabSz="1219140" rtl="0" eaLnBrk="1" latinLnBrk="0" hangingPunct="1">
              <a:lnSpc>
                <a:spcPct val="70000"/>
              </a:lnSpc>
              <a:spcBef>
                <a:spcPct val="0"/>
              </a:spcBef>
              <a:buNone/>
              <a:defRPr lang="en-US" sz="8800" b="0" kern="0" dirty="0">
                <a:solidFill>
                  <a:schemeClr val="tx1"/>
                </a:solidFill>
                <a:effectLst>
                  <a:outerShdw blurRad="431800" algn="ctr" rotWithShape="0">
                    <a:prstClr val="black"/>
                  </a:outerShdw>
                </a:effectLst>
                <a:latin typeface="+mj-lt"/>
                <a:ea typeface="+mj-ea"/>
                <a:cs typeface="+mj-cs"/>
              </a:defRPr>
            </a:lvl1pPr>
          </a:lstStyle>
          <a:p>
            <a:r>
              <a:rPr lang="en-US" dirty="0">
                <a:solidFill>
                  <a:schemeClr val="accent3"/>
                </a:solidFill>
              </a:rPr>
              <a:t>title 2</a:t>
            </a:r>
            <a:br>
              <a:rPr lang="en-US" dirty="0"/>
            </a:br>
            <a:endParaRPr lang="en-US" dirty="0"/>
          </a:p>
        </p:txBody>
      </p:sp>
      <p:sp>
        <p:nvSpPr>
          <p:cNvPr id="6" name="Content Placeholder 4">
            <a:extLst>
              <a:ext uri="{FF2B5EF4-FFF2-40B4-BE49-F238E27FC236}">
                <a16:creationId xmlns:a16="http://schemas.microsoft.com/office/drawing/2014/main" id="{B8FB7467-5839-4870-B7FB-AE76F3FBE32B}"/>
              </a:ext>
            </a:extLst>
          </p:cNvPr>
          <p:cNvSpPr txBox="1">
            <a:spLocks/>
          </p:cNvSpPr>
          <p:nvPr userDrawn="1"/>
        </p:nvSpPr>
        <p:spPr bwMode="auto">
          <a:xfrm>
            <a:off x="396029" y="4707499"/>
            <a:ext cx="7732578" cy="918018"/>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a:solidFill>
                  <a:prstClr val="white"/>
                </a:solidFill>
              </a:rPr>
              <a:t>Software and Services Group</a:t>
            </a:r>
          </a:p>
          <a:p>
            <a:pPr marL="0" indent="0" defTabSz="774538" fontAlgn="auto">
              <a:lnSpc>
                <a:spcPct val="100000"/>
              </a:lnSpc>
              <a:spcBef>
                <a:spcPts val="0"/>
              </a:spcBef>
              <a:spcAft>
                <a:spcPts val="0"/>
              </a:spcAft>
              <a:buClr>
                <a:srgbClr val="F3D54E"/>
              </a:buClr>
              <a:buSzTx/>
              <a:buNone/>
            </a:pPr>
            <a:r>
              <a:rPr lang="en-US" sz="1800" kern="0" dirty="0">
                <a:solidFill>
                  <a:prstClr val="white"/>
                </a:solidFill>
              </a:rPr>
              <a:t>IoT Developer Relations, Intel</a:t>
            </a:r>
          </a:p>
        </p:txBody>
      </p:sp>
    </p:spTree>
    <p:extLst>
      <p:ext uri="{BB962C8B-B14F-4D97-AF65-F5344CB8AC3E}">
        <p14:creationId xmlns:p14="http://schemas.microsoft.com/office/powerpoint/2010/main" val="3689201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885489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780598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0622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3440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5449878"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p:cNvSpPr>
            <a:spLocks noGrp="1"/>
          </p:cNvSpPr>
          <p:nvPr>
            <p:ph sz="quarter" idx="16"/>
          </p:nvPr>
        </p:nvSpPr>
        <p:spPr>
          <a:xfrm>
            <a:off x="6270174" y="1233488"/>
            <a:ext cx="5449878"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8462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9" name="Title 1"/>
          <p:cNvSpPr>
            <a:spLocks noGrp="1"/>
          </p:cNvSpPr>
          <p:nvPr>
            <p:ph type="title" hasCustomPrompt="1"/>
          </p:nvPr>
        </p:nvSpPr>
        <p:spPr>
          <a:xfrm>
            <a:off x="471951" y="304703"/>
            <a:ext cx="11248101" cy="724365"/>
          </a:xfrm>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3864254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229058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955736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ntel Clear" panose="020B0604020203020204" pitchFamily="34" charset="0"/>
              </a:defRPr>
            </a:lvl1pPr>
          </a:lstStyle>
          <a:p>
            <a:r>
              <a:rPr lang="en-US" dirty="0"/>
              <a:t>Click to edit Master title style</a:t>
            </a:r>
          </a:p>
        </p:txBody>
      </p:sp>
    </p:spTree>
    <p:extLst>
      <p:ext uri="{BB962C8B-B14F-4D97-AF65-F5344CB8AC3E}">
        <p14:creationId xmlns:p14="http://schemas.microsoft.com/office/powerpoint/2010/main" val="15153743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488953" y="1793888"/>
            <a:ext cx="11209867" cy="4168775"/>
          </a:xfrm>
          <a:prstGeom prst="rect">
            <a:avLst/>
          </a:prstGeom>
          <a:noFill/>
          <a:ln w="9525">
            <a:noFill/>
            <a:miter lim="800000"/>
            <a:headEnd/>
            <a:tailEnd/>
          </a:ln>
          <a:effectLst/>
        </p:spPr>
        <p:txBody>
          <a:bodyPr lIns="66762" tIns="33382" rIns="66762" bIns="33382" anchorCtr="1"/>
          <a:lstStyle/>
          <a:p>
            <a:pPr algn="r" defTabSz="668097" eaLnBrk="1" fontAlgn="auto" hangingPunct="1">
              <a:spcBef>
                <a:spcPts val="0"/>
              </a:spcBef>
              <a:spcAft>
                <a:spcPts val="0"/>
              </a:spcAft>
            </a:pPr>
            <a:endParaRPr lang="en-US" sz="1667" dirty="0">
              <a:solidFill>
                <a:prstClr val="white"/>
              </a:solidFill>
              <a:effectLst>
                <a:outerShdw blurRad="38100" dist="38100" dir="2700000" algn="tl">
                  <a:srgbClr val="000000"/>
                </a:outerShdw>
              </a:effectLst>
              <a:latin typeface="Neo Sans Intel" pitchFamily="34" charset="0"/>
            </a:endParaRPr>
          </a:p>
        </p:txBody>
      </p:sp>
      <p:sp>
        <p:nvSpPr>
          <p:cNvPr id="22532" name="Rectangle 4"/>
          <p:cNvSpPr>
            <a:spLocks noGrp="1" noChangeArrowheads="1"/>
          </p:cNvSpPr>
          <p:nvPr>
            <p:ph type="ctrTitle"/>
          </p:nvPr>
        </p:nvSpPr>
        <p:spPr>
          <a:xfrm>
            <a:off x="1712314" y="2357107"/>
            <a:ext cx="8767378" cy="1258424"/>
          </a:xfrm>
        </p:spPr>
        <p:txBody>
          <a:bodyPr anchor="b" anchorCtr="0"/>
          <a:lstStyle>
            <a:lvl1pPr algn="ctr">
              <a:defRPr sz="6000">
                <a:solidFill>
                  <a:schemeClr val="tx1"/>
                </a:solidFill>
              </a:defRPr>
            </a:lvl1pPr>
          </a:lstStyle>
          <a:p>
            <a:r>
              <a:rPr lang="en-US" dirty="0"/>
              <a:t>Click to edit Master title style</a:t>
            </a:r>
          </a:p>
        </p:txBody>
      </p:sp>
      <p:sp>
        <p:nvSpPr>
          <p:cNvPr id="22533" name="Rectangle 5"/>
          <p:cNvSpPr>
            <a:spLocks noGrp="1" noChangeArrowheads="1"/>
          </p:cNvSpPr>
          <p:nvPr>
            <p:ph type="subTitle" idx="1"/>
          </p:nvPr>
        </p:nvSpPr>
        <p:spPr>
          <a:xfrm>
            <a:off x="2662556" y="3817148"/>
            <a:ext cx="6866888" cy="1178002"/>
          </a:xfrm>
        </p:spPr>
        <p:txBody>
          <a:bodyPr anchorCtr="0"/>
          <a:lstStyle>
            <a:lvl1pPr marL="0" indent="0" algn="ctr">
              <a:spcBef>
                <a:spcPts val="0"/>
              </a:spcBef>
              <a:buFont typeface="Wingdings" pitchFamily="2" charset="2"/>
              <a:buNone/>
              <a:defRPr/>
            </a:lvl1pPr>
          </a:lstStyle>
          <a:p>
            <a:r>
              <a:rPr lang="en-US" dirty="0"/>
              <a:t>Click to edit Master subtitle style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6762" y="519297"/>
            <a:ext cx="2442562" cy="1014478"/>
          </a:xfrm>
          <a:prstGeom prst="rect">
            <a:avLst/>
          </a:prstGeom>
        </p:spPr>
      </p:pic>
    </p:spTree>
    <p:extLst>
      <p:ext uri="{BB962C8B-B14F-4D97-AF65-F5344CB8AC3E}">
        <p14:creationId xmlns:p14="http://schemas.microsoft.com/office/powerpoint/2010/main" val="1699011557"/>
      </p:ext>
    </p:extLst>
  </p:cSld>
  <p:clrMapOvr>
    <a:masterClrMapping/>
  </p:clrMapOvr>
  <p:transition advTm="1000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4" descr="ExxonMobil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8844" y="6175493"/>
            <a:ext cx="1777362" cy="6825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sf\Home\Desktop\Intel.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121944" y="6332287"/>
            <a:ext cx="558858" cy="3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943797"/>
      </p:ext>
    </p:extLst>
  </p:cSld>
  <p:clrMapOvr>
    <a:masterClrMapping/>
  </p:clrMapOvr>
  <p:transition advTm="1000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2" y="1884176"/>
            <a:ext cx="3048000" cy="3089656"/>
          </a:xfrm>
          <a:prstGeom prst="rect">
            <a:avLst/>
          </a:prstGeom>
        </p:spPr>
      </p:pic>
    </p:spTree>
    <p:extLst>
      <p:ext uri="{BB962C8B-B14F-4D97-AF65-F5344CB8AC3E}">
        <p14:creationId xmlns:p14="http://schemas.microsoft.com/office/powerpoint/2010/main" val="2550267835"/>
      </p:ext>
    </p:extLst>
  </p:cSld>
  <p:clrMapOvr>
    <a:masterClrMapping/>
  </p:clrMapOvr>
  <p:transition advTm="1000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ue Section Brea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785778"/>
      </p:ext>
    </p:extLst>
  </p:cSld>
  <p:clrMapOvr>
    <a:masterClrMapping/>
  </p:clrMapOvr>
  <mc:AlternateContent xmlns:mc="http://schemas.openxmlformats.org/markup-compatibility/2006" xmlns:p14="http://schemas.microsoft.com/office/powerpoint/2010/main">
    <mc:Choice Requires="p14">
      <p:transition spd="slow" p14:dur="2000" advTm="10000">
        <p:fade/>
      </p:transition>
    </mc:Choice>
    <mc:Fallback xmlns="">
      <p:transition spd="slow"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0" y="1233488"/>
            <a:ext cx="5287011"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0133536C-B2D1-4BCB-AEE6-D1CA08182BEF}"/>
              </a:ext>
            </a:extLst>
          </p:cNvPr>
          <p:cNvSpPr>
            <a:spLocks noGrp="1"/>
          </p:cNvSpPr>
          <p:nvPr>
            <p:ph sz="quarter" idx="16"/>
          </p:nvPr>
        </p:nvSpPr>
        <p:spPr>
          <a:xfrm>
            <a:off x="6207369" y="1233488"/>
            <a:ext cx="5495096"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1518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45568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a:t>Insert Poll Question here…</a:t>
            </a:r>
          </a:p>
        </p:txBody>
      </p:sp>
    </p:spTree>
    <p:extLst>
      <p:ext uri="{BB962C8B-B14F-4D97-AF65-F5344CB8AC3E}">
        <p14:creationId xmlns:p14="http://schemas.microsoft.com/office/powerpoint/2010/main" val="2237737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67792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632322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84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7_Title Slide with Photo dar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65"/>
            <a:ext cx="12192000" cy="677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48099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5.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4.jpg"/><Relationship Id="rId5" Type="http://schemas.openxmlformats.org/officeDocument/2006/relationships/theme" Target="../theme/theme4.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279579733"/>
      </p:ext>
    </p:extLst>
  </p:cSld>
  <p:clrMap bg1="lt1" tx1="dk1" bg2="lt2" tx2="dk2" accent1="accent1" accent2="accent2" accent3="accent3" accent4="accent4" accent5="accent5" accent6="accent6" hlink="hlink" folHlink="folHlink"/>
  <p:sldLayoutIdLst>
    <p:sldLayoutId id="2147483673" r:id="rId1"/>
    <p:sldLayoutId id="2147483678" r:id="rId2"/>
    <p:sldLayoutId id="2147483681" r:id="rId3"/>
    <p:sldLayoutId id="2147483674" r:id="rId4"/>
    <p:sldLayoutId id="2147483675" r:id="rId5"/>
    <p:sldLayoutId id="2147483676" r:id="rId6"/>
    <p:sldLayoutId id="2147483680" r:id="rId7"/>
    <p:sldLayoutId id="2147483677" r:id="rId8"/>
    <p:sldLayoutId id="214748369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652486"/>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22977254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200"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23207335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4113" name="Rectangle 17"/>
          <p:cNvSpPr>
            <a:spLocks noChangeArrowheads="1"/>
          </p:cNvSpPr>
          <p:nvPr/>
        </p:nvSpPr>
        <p:spPr bwMode="auto">
          <a:xfrm>
            <a:off x="486836" y="381008"/>
            <a:ext cx="11214102" cy="1323975"/>
          </a:xfrm>
          <a:prstGeom prst="rect">
            <a:avLst/>
          </a:prstGeom>
          <a:noFill/>
          <a:ln w="9525">
            <a:noFill/>
            <a:miter lim="800000"/>
            <a:headEnd/>
            <a:tailEnd/>
          </a:ln>
          <a:effectLst/>
        </p:spPr>
        <p:txBody>
          <a:bodyPr lIns="67224" tIns="33613" rIns="67224" bIns="33613" anchor="ctr" anchorCtr="1"/>
          <a:lstStyle/>
          <a:p>
            <a:pPr defTabSz="668097" eaLnBrk="1" fontAlgn="auto" hangingPunct="1">
              <a:lnSpc>
                <a:spcPct val="90000"/>
              </a:lnSpc>
              <a:spcAft>
                <a:spcPts val="0"/>
              </a:spcAft>
            </a:pPr>
            <a:endParaRPr lang="en-US" sz="2417" dirty="0">
              <a:solidFill>
                <a:prstClr val="white"/>
              </a:solidFill>
              <a:effectLst>
                <a:outerShdw blurRad="38100" dist="38100" dir="2700000" algn="tl">
                  <a:srgbClr val="000000"/>
                </a:outerShdw>
              </a:effectLst>
              <a:latin typeface="Neo Sans Intel Medium" pitchFamily="34" charset="0"/>
            </a:endParaRPr>
          </a:p>
        </p:txBody>
      </p:sp>
      <p:sp>
        <p:nvSpPr>
          <p:cNvPr id="4114" name="Rectangle 18"/>
          <p:cNvSpPr>
            <a:spLocks noChangeArrowheads="1"/>
          </p:cNvSpPr>
          <p:nvPr/>
        </p:nvSpPr>
        <p:spPr bwMode="auto">
          <a:xfrm>
            <a:off x="488953" y="1793888"/>
            <a:ext cx="11209867" cy="4168775"/>
          </a:xfrm>
          <a:prstGeom prst="rect">
            <a:avLst/>
          </a:prstGeom>
          <a:noFill/>
          <a:ln w="9525">
            <a:noFill/>
            <a:miter lim="800000"/>
            <a:headEnd/>
            <a:tailEnd/>
          </a:ln>
          <a:effectLst/>
        </p:spPr>
        <p:txBody>
          <a:bodyPr lIns="66762" tIns="33382" rIns="66762" bIns="33382" anchorCtr="1"/>
          <a:lstStyle/>
          <a:p>
            <a:pPr marL="164688" indent="-164688" defTabSz="668097" eaLnBrk="1" fontAlgn="auto" hangingPunct="1">
              <a:spcBef>
                <a:spcPts val="0"/>
              </a:spcBef>
              <a:spcAft>
                <a:spcPts val="0"/>
              </a:spcAft>
              <a:buFont typeface="Wingdings" pitchFamily="2" charset="2"/>
              <a:buChar char=""/>
            </a:pPr>
            <a:endParaRPr lang="en-US" sz="1667" dirty="0">
              <a:solidFill>
                <a:prstClr val="white"/>
              </a:solidFill>
              <a:effectLst>
                <a:outerShdw blurRad="38100" dist="38100" dir="2700000" algn="tl">
                  <a:srgbClr val="000000"/>
                </a:outerShdw>
              </a:effectLst>
              <a:latin typeface="Neo Sans Intel" pitchFamily="34" charset="0"/>
            </a:endParaRPr>
          </a:p>
        </p:txBody>
      </p:sp>
      <p:sp>
        <p:nvSpPr>
          <p:cNvPr id="4115" name="Rectangle 19"/>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128276" tIns="64138" rIns="128276" bIns="64138" numCol="1" anchor="ctr" anchorCtr="0" compatLnSpc="1">
            <a:prstTxWarp prst="textNoShape">
              <a:avLst/>
            </a:prstTxWarp>
          </a:bodyPr>
          <a:lstStyle/>
          <a:p>
            <a:pPr lvl="0"/>
            <a:r>
              <a:rPr lang="en-US" dirty="0"/>
              <a:t>Click to edit Master title style</a:t>
            </a:r>
          </a:p>
        </p:txBody>
      </p:sp>
      <p:sp>
        <p:nvSpPr>
          <p:cNvPr id="4116" name="Rectangle 20"/>
          <p:cNvSpPr>
            <a:spLocks noGrp="1" noChangeArrowheads="1"/>
          </p:cNvSpPr>
          <p:nvPr>
            <p:ph type="body" idx="1"/>
          </p:nvPr>
        </p:nvSpPr>
        <p:spPr bwMode="auto">
          <a:xfrm>
            <a:off x="609600" y="1600217"/>
            <a:ext cx="10972800" cy="4525964"/>
          </a:xfrm>
          <a:prstGeom prst="rect">
            <a:avLst/>
          </a:prstGeom>
          <a:noFill/>
          <a:ln w="9525">
            <a:noFill/>
            <a:miter lim="800000"/>
            <a:headEnd/>
            <a:tailEnd/>
          </a:ln>
          <a:effectLst/>
        </p:spPr>
        <p:txBody>
          <a:bodyPr vert="horz" wrap="square" lIns="128276" tIns="64138" rIns="128276" bIns="64138" numCol="1" anchor="t" anchorCtr="1"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cxnSp>
        <p:nvCxnSpPr>
          <p:cNvPr id="10" name="Straight Connector 9"/>
          <p:cNvCxnSpPr/>
          <p:nvPr userDrawn="1"/>
        </p:nvCxnSpPr>
        <p:spPr>
          <a:xfrm>
            <a:off x="11624742" y="6432680"/>
            <a:ext cx="3175" cy="316992"/>
          </a:xfrm>
          <a:prstGeom prst="line">
            <a:avLst/>
          </a:prstGeom>
          <a:noFill/>
          <a:ln w="9525" cap="flat" cmpd="sng" algn="ctr">
            <a:solidFill>
              <a:sysClr val="window" lastClr="FFFFFF"/>
            </a:solidFill>
            <a:prstDash val="solid"/>
          </a:ln>
          <a:effectLst/>
        </p:spPr>
      </p:cxnSp>
      <p:sp>
        <p:nvSpPr>
          <p:cNvPr id="11" name="Slide Number Placeholder 5"/>
          <p:cNvSpPr txBox="1">
            <a:spLocks/>
          </p:cNvSpPr>
          <p:nvPr userDrawn="1"/>
        </p:nvSpPr>
        <p:spPr>
          <a:xfrm>
            <a:off x="9163136" y="6432520"/>
            <a:ext cx="2844800" cy="365125"/>
          </a:xfrm>
          <a:prstGeom prst="rect">
            <a:avLst/>
          </a:prstGeom>
        </p:spPr>
        <p:txBody>
          <a:bodyPr vert="horz" lIns="0" tIns="0" rIns="0" bIns="0" rtlCol="0" anchor="ctr"/>
          <a:lstStyle>
            <a:defPPr>
              <a:defRPr lang="en-US"/>
            </a:defPPr>
            <a:lvl1pPr marL="0" algn="r" defTabSz="731520" rtl="0" eaLnBrk="1" latinLnBrk="0" hangingPunct="1">
              <a:defRPr sz="1300" kern="1200">
                <a:solidFill>
                  <a:schemeClr val="bg1"/>
                </a:solidFill>
                <a:latin typeface="+mn-lt"/>
                <a:ea typeface="+mn-ea"/>
                <a:cs typeface="Intel Clear Light" panose="020B0404020203020204" pitchFamily="34" charset="0"/>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609437" fontAlgn="auto">
              <a:spcBef>
                <a:spcPts val="0"/>
              </a:spcBef>
              <a:spcAft>
                <a:spcPts val="0"/>
              </a:spcAft>
              <a:defRPr/>
            </a:pPr>
            <a:fld id="{EE2556C5-CE8C-6547-B838-EA80C61A4AF7}" type="slidenum">
              <a:rPr lang="en-US" sz="1084" smtClean="0">
                <a:solidFill>
                  <a:prstClr val="white"/>
                </a:solidFill>
              </a:rPr>
              <a:pPr defTabSz="609437" fontAlgn="auto">
                <a:spcBef>
                  <a:spcPts val="0"/>
                </a:spcBef>
                <a:spcAft>
                  <a:spcPts val="0"/>
                </a:spcAft>
                <a:defRPr/>
              </a:pPr>
              <a:t>‹#›</a:t>
            </a:fld>
            <a:endParaRPr lang="en-US" sz="1084" dirty="0">
              <a:solidFill>
                <a:prstClr val="white"/>
              </a:solidFill>
            </a:endParaRPr>
          </a:p>
        </p:txBody>
      </p:sp>
      <p:pic>
        <p:nvPicPr>
          <p:cNvPr id="15" name="Picture 2" descr="\\.psf\Home\Desktop\Intel.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0865109" y="6393365"/>
            <a:ext cx="558858" cy="3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6705"/>
      </p:ext>
    </p:extLst>
  </p:cSld>
  <p:clrMap bg1="dk2" tx1="lt1" bg2="dk1"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ransition advTm="10000">
    <p:fade/>
  </p:transition>
  <p:txStyles>
    <p:titleStyle>
      <a:lvl1pPr algn="ctr" rtl="0" eaLnBrk="1" fontAlgn="base" hangingPunct="1">
        <a:lnSpc>
          <a:spcPct val="90000"/>
        </a:lnSpc>
        <a:spcBef>
          <a:spcPct val="0"/>
        </a:spcBef>
        <a:spcAft>
          <a:spcPct val="0"/>
        </a:spcAft>
        <a:defRPr sz="5333">
          <a:solidFill>
            <a:schemeClr val="tx1"/>
          </a:solidFill>
          <a:effectLst/>
          <a:latin typeface="+mj-lt"/>
          <a:ea typeface="+mj-ea"/>
          <a:cs typeface="+mj-cs"/>
        </a:defRPr>
      </a:lvl1pPr>
      <a:lvl2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5pPr>
      <a:lvl6pPr marL="334015"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6pPr>
      <a:lvl7pPr marL="668031"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7pPr>
      <a:lvl8pPr marL="1002047"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8pPr>
      <a:lvl9pPr marL="1336062"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9pPr>
    </p:titleStyle>
    <p:bodyStyle>
      <a:lvl1pPr marL="164688" indent="-164688" algn="l" rtl="0" eaLnBrk="1" fontAlgn="base" hangingPunct="1">
        <a:lnSpc>
          <a:spcPct val="95000"/>
        </a:lnSpc>
        <a:spcBef>
          <a:spcPct val="30000"/>
        </a:spcBef>
        <a:spcAft>
          <a:spcPct val="0"/>
        </a:spcAft>
        <a:buClr>
          <a:schemeClr val="tx1"/>
        </a:buClr>
        <a:buFont typeface="Arial" pitchFamily="34" charset="0"/>
        <a:buChar char="•"/>
        <a:defRPr sz="2667">
          <a:solidFill>
            <a:schemeClr val="tx1"/>
          </a:solidFill>
          <a:effectLst/>
          <a:latin typeface="+mn-lt"/>
          <a:ea typeface="+mn-ea"/>
          <a:cs typeface="+mn-cs"/>
        </a:defRPr>
      </a:lvl1pPr>
      <a:lvl2pPr marL="416362" indent="-164688" algn="l" rtl="0" eaLnBrk="1" fontAlgn="base" hangingPunct="1">
        <a:lnSpc>
          <a:spcPct val="95000"/>
        </a:lnSpc>
        <a:spcBef>
          <a:spcPct val="30000"/>
        </a:spcBef>
        <a:spcAft>
          <a:spcPct val="0"/>
        </a:spcAft>
        <a:buClr>
          <a:schemeClr val="tx1"/>
        </a:buClr>
        <a:buChar char="–"/>
        <a:defRPr sz="2417">
          <a:solidFill>
            <a:schemeClr val="tx1"/>
          </a:solidFill>
          <a:effectLst/>
          <a:latin typeface="+mn-lt"/>
          <a:cs typeface="+mn-cs"/>
        </a:defRPr>
      </a:lvl2pPr>
      <a:lvl3pPr marL="668031" indent="-164688" algn="l" rtl="0" eaLnBrk="1" fontAlgn="base" hangingPunct="1">
        <a:lnSpc>
          <a:spcPct val="95000"/>
        </a:lnSpc>
        <a:spcBef>
          <a:spcPct val="30000"/>
        </a:spcBef>
        <a:spcAft>
          <a:spcPct val="0"/>
        </a:spcAft>
        <a:buClr>
          <a:schemeClr val="tx1"/>
        </a:buClr>
        <a:buChar char="–"/>
        <a:defRPr sz="2000">
          <a:solidFill>
            <a:schemeClr val="tx1"/>
          </a:solidFill>
          <a:effectLst/>
          <a:latin typeface="+mn-lt"/>
          <a:cs typeface="+mn-cs"/>
        </a:defRPr>
      </a:lvl3pPr>
      <a:lvl4pPr marL="1010165" indent="-17512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4pPr>
      <a:lvl5pPr marL="1261838"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5pPr>
      <a:lvl6pPr marL="1595849"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6pPr>
      <a:lvl7pPr marL="1929867"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7pPr>
      <a:lvl8pPr marL="2263880"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8pPr>
      <a:lvl9pPr marL="2597894"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668031" rtl="0" eaLnBrk="1" latinLnBrk="0" hangingPunct="1">
        <a:defRPr sz="1333" kern="1200">
          <a:solidFill>
            <a:schemeClr val="tx1"/>
          </a:solidFill>
          <a:latin typeface="+mn-lt"/>
          <a:ea typeface="+mn-ea"/>
          <a:cs typeface="+mn-cs"/>
        </a:defRPr>
      </a:lvl1pPr>
      <a:lvl2pPr marL="334015" algn="l" defTabSz="668031" rtl="0" eaLnBrk="1" latinLnBrk="0" hangingPunct="1">
        <a:defRPr sz="1333" kern="1200">
          <a:solidFill>
            <a:schemeClr val="tx1"/>
          </a:solidFill>
          <a:latin typeface="+mn-lt"/>
          <a:ea typeface="+mn-ea"/>
          <a:cs typeface="+mn-cs"/>
        </a:defRPr>
      </a:lvl2pPr>
      <a:lvl3pPr marL="668031" algn="l" defTabSz="668031" rtl="0" eaLnBrk="1" latinLnBrk="0" hangingPunct="1">
        <a:defRPr sz="1333" kern="1200">
          <a:solidFill>
            <a:schemeClr val="tx1"/>
          </a:solidFill>
          <a:latin typeface="+mn-lt"/>
          <a:ea typeface="+mn-ea"/>
          <a:cs typeface="+mn-cs"/>
        </a:defRPr>
      </a:lvl3pPr>
      <a:lvl4pPr marL="1002047" algn="l" defTabSz="668031" rtl="0" eaLnBrk="1" latinLnBrk="0" hangingPunct="1">
        <a:defRPr sz="1333" kern="1200">
          <a:solidFill>
            <a:schemeClr val="tx1"/>
          </a:solidFill>
          <a:latin typeface="+mn-lt"/>
          <a:ea typeface="+mn-ea"/>
          <a:cs typeface="+mn-cs"/>
        </a:defRPr>
      </a:lvl4pPr>
      <a:lvl5pPr marL="1336062" algn="l" defTabSz="668031" rtl="0" eaLnBrk="1" latinLnBrk="0" hangingPunct="1">
        <a:defRPr sz="1333" kern="1200">
          <a:solidFill>
            <a:schemeClr val="tx1"/>
          </a:solidFill>
          <a:latin typeface="+mn-lt"/>
          <a:ea typeface="+mn-ea"/>
          <a:cs typeface="+mn-cs"/>
        </a:defRPr>
      </a:lvl5pPr>
      <a:lvl6pPr marL="1670076" algn="l" defTabSz="668031" rtl="0" eaLnBrk="1" latinLnBrk="0" hangingPunct="1">
        <a:defRPr sz="1333" kern="1200">
          <a:solidFill>
            <a:schemeClr val="tx1"/>
          </a:solidFill>
          <a:latin typeface="+mn-lt"/>
          <a:ea typeface="+mn-ea"/>
          <a:cs typeface="+mn-cs"/>
        </a:defRPr>
      </a:lvl6pPr>
      <a:lvl7pPr marL="2004091" algn="l" defTabSz="668031" rtl="0" eaLnBrk="1" latinLnBrk="0" hangingPunct="1">
        <a:defRPr sz="1333" kern="1200">
          <a:solidFill>
            <a:schemeClr val="tx1"/>
          </a:solidFill>
          <a:latin typeface="+mn-lt"/>
          <a:ea typeface="+mn-ea"/>
          <a:cs typeface="+mn-cs"/>
        </a:defRPr>
      </a:lvl7pPr>
      <a:lvl8pPr marL="2338105" algn="l" defTabSz="668031" rtl="0" eaLnBrk="1" latinLnBrk="0" hangingPunct="1">
        <a:defRPr sz="1333" kern="1200">
          <a:solidFill>
            <a:schemeClr val="tx1"/>
          </a:solidFill>
          <a:latin typeface="+mn-lt"/>
          <a:ea typeface="+mn-ea"/>
          <a:cs typeface="+mn-cs"/>
        </a:defRPr>
      </a:lvl8pPr>
      <a:lvl9pPr marL="2672120" algn="l" defTabSz="668031" rtl="0" eaLnBrk="1" latinLnBrk="0" hangingPunct="1">
        <a:defRPr sz="13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28.jpg"/><Relationship Id="rId5" Type="http://schemas.openxmlformats.org/officeDocument/2006/relationships/diagramQuickStyle" Target="../diagrams/quickStyle1.xml"/><Relationship Id="rId10" Type="http://schemas.openxmlformats.org/officeDocument/2006/relationships/image" Target="../media/image27.png"/><Relationship Id="rId4" Type="http://schemas.openxmlformats.org/officeDocument/2006/relationships/diagramLayout" Target="../diagrams/layout1.xml"/><Relationship Id="rId9"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hyperlink" Target="https://software.intel.com/en-us/blogs/2018/06/13/introducing-the-tank-aiot-developer-kit" TargetMode="External"/><Relationship Id="rId4" Type="http://schemas.openxmlformats.org/officeDocument/2006/relationships/hyperlink" Target="http://eshop.usa.ieiworld.com/usa/items.php?CA=2&amp;sub_CA=2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0.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42.jpeg"/><Relationship Id="rId11" Type="http://schemas.openxmlformats.org/officeDocument/2006/relationships/image" Target="../media/image46.jpeg"/><Relationship Id="rId5" Type="http://schemas.openxmlformats.org/officeDocument/2006/relationships/image" Target="../media/image41.jpeg"/><Relationship Id="rId10" Type="http://schemas.openxmlformats.org/officeDocument/2006/relationships/image" Target="../media/image45.jpeg"/><Relationship Id="rId4" Type="http://schemas.openxmlformats.org/officeDocument/2006/relationships/image" Target="../media/image40.jpeg"/><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png"/><Relationship Id="rId18" Type="http://schemas.openxmlformats.org/officeDocument/2006/relationships/image" Target="../media/image61.jpeg"/><Relationship Id="rId3" Type="http://schemas.openxmlformats.org/officeDocument/2006/relationships/notesSlide" Target="../notesSlides/notesSlide17.xml"/><Relationship Id="rId7" Type="http://schemas.openxmlformats.org/officeDocument/2006/relationships/image" Target="../media/image50.png"/><Relationship Id="rId12" Type="http://schemas.openxmlformats.org/officeDocument/2006/relationships/image" Target="../media/image55.jpeg"/><Relationship Id="rId17" Type="http://schemas.openxmlformats.org/officeDocument/2006/relationships/image" Target="../media/image60.jpeg"/><Relationship Id="rId2" Type="http://schemas.openxmlformats.org/officeDocument/2006/relationships/slideLayout" Target="../slideLayouts/slideLayout18.xml"/><Relationship Id="rId16" Type="http://schemas.openxmlformats.org/officeDocument/2006/relationships/image" Target="../media/image59.jpeg"/><Relationship Id="rId1" Type="http://schemas.openxmlformats.org/officeDocument/2006/relationships/tags" Target="../tags/tag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image" Target="../media/image67.png"/><Relationship Id="rId7" Type="http://schemas.microsoft.com/office/2007/relationships/hdphoto" Target="../media/hdphoto2.wdp"/><Relationship Id="rId12" Type="http://schemas.openxmlformats.org/officeDocument/2006/relationships/image" Target="../media/image74.png"/><Relationship Id="rId2" Type="http://schemas.openxmlformats.org/officeDocument/2006/relationships/notesSlide" Target="../notesSlides/notesSlide21.xml"/><Relationship Id="rId16"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9.png"/><Relationship Id="rId15" Type="http://schemas.openxmlformats.org/officeDocument/2006/relationships/image" Target="../media/image77.png"/><Relationship Id="rId10" Type="http://schemas.microsoft.com/office/2007/relationships/hdphoto" Target="../media/hdphoto3.wdp"/><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png"/><Relationship Id="rId7"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71951" y="3034370"/>
            <a:ext cx="12192000" cy="933654"/>
          </a:xfrm>
          <a:prstGeom prst="rect">
            <a:avLst/>
          </a:prstGeom>
        </p:spPr>
        <p:txBody>
          <a:bodyPr wrap="square" lIns="91440" tIns="45720" rIns="91440" bIns="45720">
            <a:spAutoFit/>
          </a:bodyPr>
          <a:lstStyle/>
          <a:p>
            <a:pPr defTabSz="1219170"/>
            <a:endParaRPr lang="en-US" sz="5467" b="1" dirty="0">
              <a:solidFill>
                <a:prstClr val="white"/>
              </a:solidFill>
              <a:effectLst>
                <a:outerShdw blurRad="38100" dist="38100" dir="2700000" algn="tl">
                  <a:srgbClr val="000000">
                    <a:alpha val="43137"/>
                  </a:srgbClr>
                </a:outerShdw>
              </a:effectLst>
              <a:latin typeface="Intel Clear Pro"/>
            </a:endParaRPr>
          </a:p>
        </p:txBody>
      </p:sp>
      <p:sp>
        <p:nvSpPr>
          <p:cNvPr id="4" name="Title 3"/>
          <p:cNvSpPr>
            <a:spLocks noGrp="1"/>
          </p:cNvSpPr>
          <p:nvPr>
            <p:ph type="ctrTitle"/>
          </p:nvPr>
        </p:nvSpPr>
        <p:spPr>
          <a:xfrm>
            <a:off x="462846" y="1835251"/>
            <a:ext cx="11257205" cy="2923877"/>
          </a:xfrm>
        </p:spPr>
        <p:txBody>
          <a:bodyPr/>
          <a:lstStyle/>
          <a:p>
            <a:pPr>
              <a:lnSpc>
                <a:spcPct val="100000"/>
              </a:lnSpc>
              <a:spcAft>
                <a:spcPts val="1200"/>
              </a:spcAft>
            </a:pPr>
            <a:r>
              <a:rPr lang="en-US" sz="7200" dirty="0">
                <a:solidFill>
                  <a:schemeClr val="accent3">
                    <a:alpha val="90000"/>
                  </a:schemeClr>
                </a:solidFill>
              </a:rPr>
              <a:t>Intel</a:t>
            </a:r>
            <a:r>
              <a:rPr lang="en-US" sz="7200" dirty="0"/>
              <a:t> IoT Developer </a:t>
            </a:r>
            <a:br>
              <a:rPr lang="en-US" sz="7200" dirty="0"/>
            </a:br>
            <a:r>
              <a:rPr lang="en-US" sz="7200" dirty="0"/>
              <a:t>Products and Program</a:t>
            </a:r>
            <a:br>
              <a:rPr lang="en-US" sz="7200" dirty="0"/>
            </a:br>
            <a:r>
              <a:rPr lang="en-US" sz="4000" dirty="0"/>
              <a:t>Accelerating IoT Solution Design and Deployment</a:t>
            </a:r>
            <a:endParaRPr lang="en-US" sz="2400" dirty="0"/>
          </a:p>
        </p:txBody>
      </p:sp>
      <p:sp>
        <p:nvSpPr>
          <p:cNvPr id="6" name="TextBox 5"/>
          <p:cNvSpPr txBox="1"/>
          <p:nvPr/>
        </p:nvSpPr>
        <p:spPr>
          <a:xfrm>
            <a:off x="584825" y="4850252"/>
            <a:ext cx="4940968" cy="815856"/>
          </a:xfrm>
          <a:prstGeom prst="rect">
            <a:avLst/>
          </a:prstGeom>
          <a:noFill/>
        </p:spPr>
        <p:txBody>
          <a:bodyPr vert="horz" wrap="none" lIns="0" tIns="0" rIns="0" bIns="0" rtlCol="0">
            <a:noAutofit/>
          </a:bodyPr>
          <a:lstStyle/>
          <a:p>
            <a:pPr defTabSz="609585"/>
            <a:r>
              <a:rPr lang="en-US" sz="1600" dirty="0">
                <a:solidFill>
                  <a:prstClr val="white">
                    <a:lumMod val="95000"/>
                  </a:prstClr>
                </a:solidFill>
              </a:rPr>
              <a:t>Developer Relations Division, Intel®  </a:t>
            </a:r>
          </a:p>
        </p:txBody>
      </p:sp>
    </p:spTree>
    <p:extLst>
      <p:ext uri="{BB962C8B-B14F-4D97-AF65-F5344CB8AC3E}">
        <p14:creationId xmlns:p14="http://schemas.microsoft.com/office/powerpoint/2010/main" val="280586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83F7C57-572A-48EA-9B60-BC0A5F9CAE97}"/>
              </a:ext>
            </a:extLst>
          </p:cNvPr>
          <p:cNvGrpSpPr/>
          <p:nvPr/>
        </p:nvGrpSpPr>
        <p:grpSpPr>
          <a:xfrm>
            <a:off x="663078" y="3217352"/>
            <a:ext cx="6812541" cy="1446550"/>
            <a:chOff x="1726141" y="3217352"/>
            <a:chExt cx="5749478" cy="1446550"/>
          </a:xfrm>
        </p:grpSpPr>
        <p:sp>
          <p:nvSpPr>
            <p:cNvPr id="49" name="Pentagon 11">
              <a:extLst>
                <a:ext uri="{FF2B5EF4-FFF2-40B4-BE49-F238E27FC236}">
                  <a16:creationId xmlns:a16="http://schemas.microsoft.com/office/drawing/2014/main" id="{F591BF96-01E8-42DA-B04A-7AD289CBE578}"/>
                </a:ext>
              </a:extLst>
            </p:cNvPr>
            <p:cNvSpPr/>
            <p:nvPr/>
          </p:nvSpPr>
          <p:spPr>
            <a:xfrm>
              <a:off x="1726141" y="3765053"/>
              <a:ext cx="5705500" cy="880763"/>
            </a:xfrm>
            <a:prstGeom prst="homePlate">
              <a:avLst>
                <a:gd name="adj" fmla="val 33297"/>
              </a:avLst>
            </a:prstGeom>
            <a:gradFill flip="none" rotWithShape="1">
              <a:gsLst>
                <a:gs pos="0">
                  <a:srgbClr val="0071C5">
                    <a:lumMod val="67000"/>
                    <a:alpha val="0"/>
                  </a:srgbClr>
                </a:gs>
                <a:gs pos="100000">
                  <a:schemeClr val="accent5"/>
                </a:gs>
                <a:gs pos="68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2" name="Rectangle 1">
              <a:extLst>
                <a:ext uri="{FF2B5EF4-FFF2-40B4-BE49-F238E27FC236}">
                  <a16:creationId xmlns:a16="http://schemas.microsoft.com/office/drawing/2014/main" id="{02357776-AE78-435F-B267-6969C90D4DF0}"/>
                </a:ext>
              </a:extLst>
            </p:cNvPr>
            <p:cNvSpPr/>
            <p:nvPr/>
          </p:nvSpPr>
          <p:spPr>
            <a:xfrm>
              <a:off x="3018494" y="3907739"/>
              <a:ext cx="4457125" cy="619721"/>
            </a:xfrm>
            <a:prstGeom prst="rect">
              <a:avLst/>
            </a:prstGeom>
          </p:spPr>
          <p:txBody>
            <a:bodyPr wrap="square">
              <a:spAutoFit/>
            </a:bodyPr>
            <a:lstStyle/>
            <a:p>
              <a:pPr defTabSz="1219170">
                <a:lnSpc>
                  <a:spcPct val="90000"/>
                </a:lnSpc>
                <a:spcBef>
                  <a:spcPts val="600"/>
                </a:spcBef>
                <a:buClr>
                  <a:srgbClr val="B1BABF"/>
                </a:buClr>
              </a:pPr>
              <a:r>
                <a:rPr lang="en-US" sz="1900" b="1" spc="-40" dirty="0">
                  <a:solidFill>
                    <a:prstClr val="white"/>
                  </a:solidFill>
                </a:rPr>
                <a:t>Code Samples and Tutorials, </a:t>
              </a:r>
              <a:br>
                <a:rPr lang="en-US" sz="1900" b="1" spc="-40" dirty="0">
                  <a:solidFill>
                    <a:prstClr val="white"/>
                  </a:solidFill>
                </a:rPr>
              </a:br>
              <a:r>
                <a:rPr lang="en-US" sz="1900" b="1" spc="-40" dirty="0">
                  <a:solidFill>
                    <a:prstClr val="white"/>
                  </a:solidFill>
                </a:rPr>
                <a:t>End-to-End Reference Implementations</a:t>
              </a:r>
              <a:endParaRPr lang="en-US" sz="1900" spc="-40" dirty="0">
                <a:solidFill>
                  <a:prstClr val="white"/>
                </a:solidFill>
              </a:endParaRPr>
            </a:p>
          </p:txBody>
        </p:sp>
        <p:sp>
          <p:nvSpPr>
            <p:cNvPr id="50" name="TextBox 49">
              <a:extLst>
                <a:ext uri="{FF2B5EF4-FFF2-40B4-BE49-F238E27FC236}">
                  <a16:creationId xmlns:a16="http://schemas.microsoft.com/office/drawing/2014/main" id="{65C52912-C695-436E-B242-76E393B6D722}"/>
                </a:ext>
              </a:extLst>
            </p:cNvPr>
            <p:cNvSpPr txBox="1"/>
            <p:nvPr/>
          </p:nvSpPr>
          <p:spPr>
            <a:xfrm>
              <a:off x="2109140" y="3217352"/>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grpSp>
      <p:grpSp>
        <p:nvGrpSpPr>
          <p:cNvPr id="3" name="Group 2">
            <a:extLst>
              <a:ext uri="{FF2B5EF4-FFF2-40B4-BE49-F238E27FC236}">
                <a16:creationId xmlns:a16="http://schemas.microsoft.com/office/drawing/2014/main" id="{66DD6E8A-B236-4EA9-9C55-229392307D13}"/>
              </a:ext>
            </a:extLst>
          </p:cNvPr>
          <p:cNvGrpSpPr/>
          <p:nvPr/>
        </p:nvGrpSpPr>
        <p:grpSpPr>
          <a:xfrm>
            <a:off x="671209" y="1169432"/>
            <a:ext cx="6760432" cy="1446550"/>
            <a:chOff x="1726141" y="1169432"/>
            <a:chExt cx="5705500" cy="1446550"/>
          </a:xfrm>
        </p:grpSpPr>
        <p:sp>
          <p:nvSpPr>
            <p:cNvPr id="54" name="Pentagon 11">
              <a:extLst>
                <a:ext uri="{FF2B5EF4-FFF2-40B4-BE49-F238E27FC236}">
                  <a16:creationId xmlns:a16="http://schemas.microsoft.com/office/drawing/2014/main" id="{C53EB407-F223-4FEA-BB41-4E9693252480}"/>
                </a:ext>
              </a:extLst>
            </p:cNvPr>
            <p:cNvSpPr/>
            <p:nvPr/>
          </p:nvSpPr>
          <p:spPr>
            <a:xfrm>
              <a:off x="1726141" y="1710944"/>
              <a:ext cx="5705500" cy="880763"/>
            </a:xfrm>
            <a:prstGeom prst="homePlate">
              <a:avLst>
                <a:gd name="adj" fmla="val 33297"/>
              </a:avLst>
            </a:prstGeom>
            <a:gradFill flip="none" rotWithShape="1">
              <a:gsLst>
                <a:gs pos="0">
                  <a:srgbClr val="0071C5">
                    <a:lumMod val="67000"/>
                    <a:alpha val="0"/>
                  </a:srgbClr>
                </a:gs>
                <a:gs pos="100000">
                  <a:schemeClr val="accent4"/>
                </a:gs>
                <a:gs pos="68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55" name="Rectangle 54">
              <a:extLst>
                <a:ext uri="{FF2B5EF4-FFF2-40B4-BE49-F238E27FC236}">
                  <a16:creationId xmlns:a16="http://schemas.microsoft.com/office/drawing/2014/main" id="{340FE98F-FB0F-46F8-9B20-0D50D7718790}"/>
                </a:ext>
              </a:extLst>
            </p:cNvPr>
            <p:cNvSpPr/>
            <p:nvPr/>
          </p:nvSpPr>
          <p:spPr>
            <a:xfrm>
              <a:off x="3011631" y="1861123"/>
              <a:ext cx="4126617" cy="619721"/>
            </a:xfrm>
            <a:prstGeom prst="rect">
              <a:avLst/>
            </a:prstGeom>
          </p:spPr>
          <p:txBody>
            <a:bodyPr wrap="square">
              <a:spAutoFit/>
            </a:bodyPr>
            <a:lstStyle/>
            <a:p>
              <a:pPr defTabSz="1219170">
                <a:lnSpc>
                  <a:spcPct val="90000"/>
                </a:lnSpc>
                <a:spcBef>
                  <a:spcPts val="600"/>
                </a:spcBef>
                <a:buClr>
                  <a:srgbClr val="B1BABF"/>
                </a:buClr>
              </a:pPr>
              <a:r>
                <a:rPr lang="en-US" sz="1900" b="1" spc="-40" dirty="0">
                  <a:solidFill>
                    <a:prstClr val="white"/>
                  </a:solidFill>
                  <a:latin typeface="Intel Clear"/>
                </a:rPr>
                <a:t>Training, How-Tos,</a:t>
              </a:r>
              <a:br>
                <a:rPr lang="en-US" sz="1900" b="1" spc="-40" dirty="0">
                  <a:solidFill>
                    <a:prstClr val="white"/>
                  </a:solidFill>
                  <a:latin typeface="Intel Clear"/>
                </a:rPr>
              </a:br>
              <a:r>
                <a:rPr lang="en-US" sz="1900" b="1" spc="-40" dirty="0">
                  <a:solidFill>
                    <a:prstClr val="white"/>
                  </a:solidFill>
                  <a:latin typeface="Intel Clear"/>
                </a:rPr>
                <a:t>Documentation, Forums, Support</a:t>
              </a:r>
              <a:endParaRPr lang="en-US" sz="1900" spc="-40" dirty="0">
                <a:solidFill>
                  <a:prstClr val="white"/>
                </a:solidFill>
                <a:latin typeface="Intel Clear"/>
              </a:endParaRPr>
            </a:p>
          </p:txBody>
        </p:sp>
        <p:sp>
          <p:nvSpPr>
            <p:cNvPr id="56" name="TextBox 55">
              <a:extLst>
                <a:ext uri="{FF2B5EF4-FFF2-40B4-BE49-F238E27FC236}">
                  <a16:creationId xmlns:a16="http://schemas.microsoft.com/office/drawing/2014/main" id="{09E0A4DA-AF01-44E7-96BF-4E230FD91AA2}"/>
                </a:ext>
              </a:extLst>
            </p:cNvPr>
            <p:cNvSpPr txBox="1"/>
            <p:nvPr/>
          </p:nvSpPr>
          <p:spPr>
            <a:xfrm>
              <a:off x="2109140" y="1169432"/>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grpSp>
      <p:grpSp>
        <p:nvGrpSpPr>
          <p:cNvPr id="7" name="Group 6">
            <a:extLst>
              <a:ext uri="{FF2B5EF4-FFF2-40B4-BE49-F238E27FC236}">
                <a16:creationId xmlns:a16="http://schemas.microsoft.com/office/drawing/2014/main" id="{4F6B53E1-B19A-4F08-9867-9CAB55D5D13C}"/>
              </a:ext>
            </a:extLst>
          </p:cNvPr>
          <p:cNvGrpSpPr/>
          <p:nvPr/>
        </p:nvGrpSpPr>
        <p:grpSpPr>
          <a:xfrm>
            <a:off x="671209" y="4251424"/>
            <a:ext cx="6760432" cy="1446550"/>
            <a:chOff x="1726141" y="4251424"/>
            <a:chExt cx="5705500" cy="1446550"/>
          </a:xfrm>
        </p:grpSpPr>
        <p:sp>
          <p:nvSpPr>
            <p:cNvPr id="57" name="Pentagon 11">
              <a:extLst>
                <a:ext uri="{FF2B5EF4-FFF2-40B4-BE49-F238E27FC236}">
                  <a16:creationId xmlns:a16="http://schemas.microsoft.com/office/drawing/2014/main" id="{F7E2DF7C-690D-4E82-9363-EFDD6203D99B}"/>
                </a:ext>
              </a:extLst>
            </p:cNvPr>
            <p:cNvSpPr/>
            <p:nvPr/>
          </p:nvSpPr>
          <p:spPr>
            <a:xfrm>
              <a:off x="1726141" y="4799124"/>
              <a:ext cx="5705500" cy="880763"/>
            </a:xfrm>
            <a:prstGeom prst="homePlate">
              <a:avLst>
                <a:gd name="adj" fmla="val 33297"/>
              </a:avLst>
            </a:prstGeom>
            <a:gradFill flip="none" rotWithShape="1">
              <a:gsLst>
                <a:gs pos="0">
                  <a:srgbClr val="0071C5">
                    <a:lumMod val="67000"/>
                    <a:alpha val="0"/>
                  </a:srgbClr>
                </a:gs>
                <a:gs pos="100000">
                  <a:schemeClr val="accent6"/>
                </a:gs>
                <a:gs pos="68000">
                  <a:schemeClr val="accent6">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59" name="TextBox 58">
              <a:extLst>
                <a:ext uri="{FF2B5EF4-FFF2-40B4-BE49-F238E27FC236}">
                  <a16:creationId xmlns:a16="http://schemas.microsoft.com/office/drawing/2014/main" id="{8E17D1E1-12A1-47F7-86DB-E19C338C670E}"/>
                </a:ext>
              </a:extLst>
            </p:cNvPr>
            <p:cNvSpPr txBox="1"/>
            <p:nvPr/>
          </p:nvSpPr>
          <p:spPr>
            <a:xfrm>
              <a:off x="2109140" y="4251424"/>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sp>
          <p:nvSpPr>
            <p:cNvPr id="25" name="Rectangle 24">
              <a:extLst>
                <a:ext uri="{FF2B5EF4-FFF2-40B4-BE49-F238E27FC236}">
                  <a16:creationId xmlns:a16="http://schemas.microsoft.com/office/drawing/2014/main" id="{FB184961-9141-B04E-BCCE-DC12E8146F8A}"/>
                </a:ext>
              </a:extLst>
            </p:cNvPr>
            <p:cNvSpPr/>
            <p:nvPr/>
          </p:nvSpPr>
          <p:spPr>
            <a:xfrm>
              <a:off x="3011631" y="4950698"/>
              <a:ext cx="3555118" cy="619721"/>
            </a:xfrm>
            <a:prstGeom prst="rect">
              <a:avLst/>
            </a:prstGeom>
          </p:spPr>
          <p:txBody>
            <a:bodyPr wrap="square">
              <a:spAutoFit/>
            </a:bodyPr>
            <a:lstStyle/>
            <a:p>
              <a:pPr defTabSz="1219170">
                <a:lnSpc>
                  <a:spcPct val="90000"/>
                </a:lnSpc>
                <a:spcBef>
                  <a:spcPts val="600"/>
                </a:spcBef>
                <a:buClr>
                  <a:srgbClr val="B1BABF"/>
                </a:buClr>
              </a:pPr>
              <a:r>
                <a:rPr lang="en-US" sz="1900" b="1" spc="-40" dirty="0">
                  <a:latin typeface="Intel Clear"/>
                </a:rPr>
                <a:t>Guides for </a:t>
              </a:r>
              <a:r>
                <a:rPr lang="en-US" sz="1900" b="1" spc="-40" dirty="0">
                  <a:solidFill>
                    <a:prstClr val="white"/>
                  </a:solidFill>
                  <a:latin typeface="Intel Clear"/>
                </a:rPr>
                <a:t>Productization and Commercialization</a:t>
              </a:r>
              <a:endParaRPr lang="en-US" sz="1900" spc="-40" dirty="0">
                <a:solidFill>
                  <a:prstClr val="white"/>
                </a:solidFill>
                <a:latin typeface="Intel Clear"/>
              </a:endParaRPr>
            </a:p>
          </p:txBody>
        </p:sp>
      </p:grpSp>
      <p:grpSp>
        <p:nvGrpSpPr>
          <p:cNvPr id="5" name="Group 4">
            <a:extLst>
              <a:ext uri="{FF2B5EF4-FFF2-40B4-BE49-F238E27FC236}">
                <a16:creationId xmlns:a16="http://schemas.microsoft.com/office/drawing/2014/main" id="{D7613564-8B44-458C-82A9-9B859798CB96}"/>
              </a:ext>
            </a:extLst>
          </p:cNvPr>
          <p:cNvGrpSpPr/>
          <p:nvPr/>
        </p:nvGrpSpPr>
        <p:grpSpPr>
          <a:xfrm>
            <a:off x="671209" y="2191722"/>
            <a:ext cx="6760432" cy="1446550"/>
            <a:chOff x="1726141" y="2191722"/>
            <a:chExt cx="5705500" cy="1446550"/>
          </a:xfrm>
        </p:grpSpPr>
        <p:sp>
          <p:nvSpPr>
            <p:cNvPr id="51" name="Pentagon 11">
              <a:extLst>
                <a:ext uri="{FF2B5EF4-FFF2-40B4-BE49-F238E27FC236}">
                  <a16:creationId xmlns:a16="http://schemas.microsoft.com/office/drawing/2014/main" id="{17282381-607C-4C28-8FC7-B5EC7520EE2B}"/>
                </a:ext>
              </a:extLst>
            </p:cNvPr>
            <p:cNvSpPr/>
            <p:nvPr/>
          </p:nvSpPr>
          <p:spPr>
            <a:xfrm>
              <a:off x="1726141" y="2733233"/>
              <a:ext cx="5705500" cy="880763"/>
            </a:xfrm>
            <a:prstGeom prst="homePlate">
              <a:avLst>
                <a:gd name="adj" fmla="val 33297"/>
              </a:avLst>
            </a:prstGeom>
            <a:gradFill flip="none" rotWithShape="1">
              <a:gsLst>
                <a:gs pos="0">
                  <a:srgbClr val="0071C5">
                    <a:lumMod val="67000"/>
                    <a:alpha val="0"/>
                  </a:srgbClr>
                </a:gs>
                <a:gs pos="100000">
                  <a:schemeClr val="accent2"/>
                </a:gs>
                <a:gs pos="68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53" name="TextBox 52">
              <a:extLst>
                <a:ext uri="{FF2B5EF4-FFF2-40B4-BE49-F238E27FC236}">
                  <a16:creationId xmlns:a16="http://schemas.microsoft.com/office/drawing/2014/main" id="{6AEE4BE0-0F9E-46A3-ACB3-82E558B97F97}"/>
                </a:ext>
              </a:extLst>
            </p:cNvPr>
            <p:cNvSpPr txBox="1"/>
            <p:nvPr/>
          </p:nvSpPr>
          <p:spPr>
            <a:xfrm>
              <a:off x="2109140" y="2191722"/>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sp>
          <p:nvSpPr>
            <p:cNvPr id="27" name="Rectangle 26">
              <a:extLst>
                <a:ext uri="{FF2B5EF4-FFF2-40B4-BE49-F238E27FC236}">
                  <a16:creationId xmlns:a16="http://schemas.microsoft.com/office/drawing/2014/main" id="{30735153-AC3C-424F-97DC-A64D94238193}"/>
                </a:ext>
              </a:extLst>
            </p:cNvPr>
            <p:cNvSpPr/>
            <p:nvPr/>
          </p:nvSpPr>
          <p:spPr>
            <a:xfrm>
              <a:off x="3011631" y="2872377"/>
              <a:ext cx="4126617" cy="619721"/>
            </a:xfrm>
            <a:prstGeom prst="rect">
              <a:avLst/>
            </a:prstGeom>
          </p:spPr>
          <p:txBody>
            <a:bodyPr wrap="square">
              <a:spAutoFit/>
            </a:bodyPr>
            <a:lstStyle/>
            <a:p>
              <a:pPr defTabSz="1219170">
                <a:lnSpc>
                  <a:spcPct val="90000"/>
                </a:lnSpc>
                <a:spcBef>
                  <a:spcPts val="600"/>
                </a:spcBef>
                <a:buClr>
                  <a:srgbClr val="B1BABF"/>
                </a:buClr>
              </a:pPr>
              <a:r>
                <a:rPr lang="en-US" sz="1900" b="1" spc="-40" dirty="0">
                  <a:latin typeface="Intel Clear"/>
                </a:rPr>
                <a:t>Development Kits, SDKs, Libraries, Sensor Drivers, APIs, Tools</a:t>
              </a:r>
              <a:endParaRPr lang="en-US" sz="1900" spc="-40" dirty="0">
                <a:latin typeface="Intel Clear"/>
              </a:endParaRPr>
            </a:p>
          </p:txBody>
        </p:sp>
      </p:grpSp>
      <p:sp>
        <p:nvSpPr>
          <p:cNvPr id="4" name="Title 3"/>
          <p:cNvSpPr>
            <a:spLocks noGrp="1"/>
          </p:cNvSpPr>
          <p:nvPr>
            <p:ph type="title"/>
          </p:nvPr>
        </p:nvSpPr>
        <p:spPr>
          <a:xfrm>
            <a:off x="471950" y="90318"/>
            <a:ext cx="11248101" cy="1092607"/>
          </a:xfrm>
        </p:spPr>
        <p:txBody>
          <a:bodyPr/>
          <a:lstStyle/>
          <a:p>
            <a:pPr>
              <a:lnSpc>
                <a:spcPts val="3900"/>
              </a:lnSpc>
              <a:spcBef>
                <a:spcPts val="0"/>
              </a:spcBef>
            </a:pPr>
            <a:r>
              <a:rPr lang="en-US" altLang="ko-KR" sz="2400" dirty="0"/>
              <a:t>Intel Developer zone for iot:</a:t>
            </a:r>
            <a:br>
              <a:rPr lang="en-US" altLang="ko-KR" sz="2400" dirty="0"/>
            </a:br>
            <a:r>
              <a:rPr lang="en-US" altLang="ko-KR" dirty="0"/>
              <a:t>Central resource for E2E solution support</a:t>
            </a:r>
            <a:endParaRPr lang="en-US" dirty="0"/>
          </a:p>
        </p:txBody>
      </p:sp>
      <p:sp>
        <p:nvSpPr>
          <p:cNvPr id="46" name="Title 23"/>
          <p:cNvSpPr txBox="1">
            <a:spLocks/>
          </p:cNvSpPr>
          <p:nvPr/>
        </p:nvSpPr>
        <p:spPr>
          <a:xfrm>
            <a:off x="7745035" y="5725535"/>
            <a:ext cx="3605885" cy="639061"/>
          </a:xfrm>
          <a:prstGeom prst="rect">
            <a:avLst/>
          </a:prstGeom>
        </p:spPr>
        <p:txBody>
          <a:bodyPr vert="horz" lIns="91440" tIns="45720" rIns="91440" bIns="45720" rtlCol="0" anchor="ctr" anchorCtr="0">
            <a:noAutofit/>
          </a:bodyPr>
          <a:lst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a:lstStyle>
          <a:p>
            <a:pPr algn="ctr" defTabSz="812760"/>
            <a:r>
              <a:rPr lang="en-US" altLang="ko-KR" sz="2200" dirty="0">
                <a:solidFill>
                  <a:srgbClr val="00AEEF"/>
                </a:solidFill>
              </a:rPr>
              <a:t>software.intel.com/iot</a:t>
            </a:r>
            <a:endParaRPr lang="en-US" sz="2200" dirty="0">
              <a:solidFill>
                <a:srgbClr val="00AEEF"/>
              </a:solidFill>
            </a:endParaRPr>
          </a:p>
        </p:txBody>
      </p:sp>
      <p:pic>
        <p:nvPicPr>
          <p:cNvPr id="21" name="Picture 20">
            <a:extLst>
              <a:ext uri="{FF2B5EF4-FFF2-40B4-BE49-F238E27FC236}">
                <a16:creationId xmlns:a16="http://schemas.microsoft.com/office/drawing/2014/main" id="{D73E8D94-FBD2-42D8-8C22-2DF1BEA7B876}"/>
              </a:ext>
            </a:extLst>
          </p:cNvPr>
          <p:cNvPicPr>
            <a:picLocks noChangeAspect="1"/>
          </p:cNvPicPr>
          <p:nvPr/>
        </p:nvPicPr>
        <p:blipFill rotWithShape="1">
          <a:blip r:embed="rId3"/>
          <a:srcRect b="15028"/>
          <a:stretch/>
        </p:blipFill>
        <p:spPr>
          <a:xfrm>
            <a:off x="8051635" y="1534355"/>
            <a:ext cx="3054576" cy="4159281"/>
          </a:xfrm>
          <a:prstGeom prst="rect">
            <a:avLst/>
          </a:prstGeom>
        </p:spPr>
      </p:pic>
      <p:sp>
        <p:nvSpPr>
          <p:cNvPr id="22" name="Slide Number Placeholder 4">
            <a:extLst>
              <a:ext uri="{FF2B5EF4-FFF2-40B4-BE49-F238E27FC236}">
                <a16:creationId xmlns:a16="http://schemas.microsoft.com/office/drawing/2014/main" id="{407C5DBA-81E3-46DF-8D2B-DDE0075CEFD3}"/>
              </a:ext>
            </a:extLst>
          </p:cNvPr>
          <p:cNvSpPr>
            <a:spLocks noGrp="1"/>
          </p:cNvSpPr>
          <p:nvPr>
            <p:ph type="sldNum" sz="quarter" idx="14"/>
          </p:nvPr>
        </p:nvSpPr>
        <p:spPr>
          <a:xfrm>
            <a:off x="11797792"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10</a:t>
            </a:fld>
            <a:endParaRPr lang="en-US" dirty="0"/>
          </a:p>
        </p:txBody>
      </p:sp>
    </p:spTree>
    <p:extLst>
      <p:ext uri="{BB962C8B-B14F-4D97-AF65-F5344CB8AC3E}">
        <p14:creationId xmlns:p14="http://schemas.microsoft.com/office/powerpoint/2010/main" val="359734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8C6B-778E-EC49-A80B-7413D44B7BAF}"/>
              </a:ext>
            </a:extLst>
          </p:cNvPr>
          <p:cNvSpPr>
            <a:spLocks noGrp="1"/>
          </p:cNvSpPr>
          <p:nvPr>
            <p:ph type="title"/>
          </p:nvPr>
        </p:nvSpPr>
        <p:spPr>
          <a:xfrm>
            <a:off x="471950" y="304701"/>
            <a:ext cx="11248101" cy="674031"/>
          </a:xfrm>
        </p:spPr>
        <p:txBody>
          <a:bodyPr/>
          <a:lstStyle/>
          <a:p>
            <a:r>
              <a:rPr lang="en-US" dirty="0"/>
              <a:t>Engaging Through All Phases of Development</a:t>
            </a:r>
          </a:p>
        </p:txBody>
      </p:sp>
      <p:sp>
        <p:nvSpPr>
          <p:cNvPr id="5" name="Slide Number Placeholder 4">
            <a:extLst>
              <a:ext uri="{FF2B5EF4-FFF2-40B4-BE49-F238E27FC236}">
                <a16:creationId xmlns:a16="http://schemas.microsoft.com/office/drawing/2014/main" id="{731A5867-21D5-7047-81DA-28F21F1EF8F1}"/>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11</a:t>
            </a:fld>
            <a:endParaRPr lang="en-US" dirty="0"/>
          </a:p>
        </p:txBody>
      </p:sp>
      <p:graphicFrame>
        <p:nvGraphicFramePr>
          <p:cNvPr id="19" name="Diagram 18"/>
          <p:cNvGraphicFramePr/>
          <p:nvPr/>
        </p:nvGraphicFramePr>
        <p:xfrm>
          <a:off x="1387261" y="1955365"/>
          <a:ext cx="4202867" cy="3252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2" name="Group 31">
            <a:extLst>
              <a:ext uri="{FF2B5EF4-FFF2-40B4-BE49-F238E27FC236}">
                <a16:creationId xmlns:a16="http://schemas.microsoft.com/office/drawing/2014/main" id="{0C1ADFB6-10A1-4EFC-97AC-2B63DDD07356}"/>
              </a:ext>
            </a:extLst>
          </p:cNvPr>
          <p:cNvGrpSpPr/>
          <p:nvPr/>
        </p:nvGrpSpPr>
        <p:grpSpPr>
          <a:xfrm>
            <a:off x="5494429" y="1293088"/>
            <a:ext cx="4690716" cy="1029772"/>
            <a:chOff x="5494429" y="1293088"/>
            <a:chExt cx="4690716" cy="1029772"/>
          </a:xfrm>
        </p:grpSpPr>
        <p:sp>
          <p:nvSpPr>
            <p:cNvPr id="7" name="TextBox 6"/>
            <p:cNvSpPr txBox="1"/>
            <p:nvPr/>
          </p:nvSpPr>
          <p:spPr>
            <a:xfrm>
              <a:off x="7051250" y="1293088"/>
              <a:ext cx="3083636" cy="523220"/>
            </a:xfrm>
            <a:prstGeom prst="rect">
              <a:avLst/>
            </a:prstGeom>
            <a:noFill/>
          </p:spPr>
          <p:txBody>
            <a:bodyPr wrap="square" rtlCol="0">
              <a:spAutoFit/>
            </a:bodyPr>
            <a:lstStyle/>
            <a:p>
              <a:r>
                <a:rPr lang="en-US" sz="2800" dirty="0">
                  <a:solidFill>
                    <a:prstClr val="white"/>
                  </a:solidFill>
                  <a:latin typeface="Intel Clear Pro"/>
                </a:rPr>
                <a:t>Events</a:t>
              </a:r>
            </a:p>
          </p:txBody>
        </p:sp>
        <p:pic>
          <p:nvPicPr>
            <p:cNvPr id="16" name="Picture 15"/>
            <p:cNvPicPr>
              <a:picLocks noChangeAspect="1"/>
            </p:cNvPicPr>
            <p:nvPr/>
          </p:nvPicPr>
          <p:blipFill rotWithShape="1">
            <a:blip r:embed="rId8"/>
            <a:srcRect l="4907" t="10410" r="57960" b="13696"/>
            <a:stretch/>
          </p:blipFill>
          <p:spPr>
            <a:xfrm>
              <a:off x="5494429" y="1441146"/>
              <a:ext cx="1490758" cy="880592"/>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3" name="Rectangle 2">
              <a:extLst>
                <a:ext uri="{FF2B5EF4-FFF2-40B4-BE49-F238E27FC236}">
                  <a16:creationId xmlns:a16="http://schemas.microsoft.com/office/drawing/2014/main" id="{E2B5B2E2-4BA4-4BA7-A6D1-AEE5CC8E4DEF}"/>
                </a:ext>
              </a:extLst>
            </p:cNvPr>
            <p:cNvSpPr/>
            <p:nvPr/>
          </p:nvSpPr>
          <p:spPr>
            <a:xfrm>
              <a:off x="7055034" y="1768862"/>
              <a:ext cx="3130111" cy="553998"/>
            </a:xfrm>
            <a:prstGeom prst="rect">
              <a:avLst/>
            </a:prstGeom>
          </p:spPr>
          <p:txBody>
            <a:bodyPr wrap="square">
              <a:spAutoFit/>
            </a:bodyPr>
            <a:lstStyle/>
            <a:p>
              <a:r>
                <a:rPr lang="en-US" sz="1500" dirty="0"/>
                <a:t>Virtual/Tradeshows</a:t>
              </a:r>
            </a:p>
            <a:p>
              <a:r>
                <a:rPr lang="en-US" sz="1500" dirty="0"/>
                <a:t>(Global IoT </a:t>
              </a:r>
              <a:r>
                <a:rPr lang="en-US" sz="1500" dirty="0" err="1"/>
                <a:t>DevFest</a:t>
              </a:r>
              <a:r>
                <a:rPr lang="en-US" sz="1500" dirty="0"/>
                <a:t>)</a:t>
              </a:r>
            </a:p>
          </p:txBody>
        </p:sp>
      </p:grpSp>
      <p:grpSp>
        <p:nvGrpSpPr>
          <p:cNvPr id="33" name="Group 32">
            <a:extLst>
              <a:ext uri="{FF2B5EF4-FFF2-40B4-BE49-F238E27FC236}">
                <a16:creationId xmlns:a16="http://schemas.microsoft.com/office/drawing/2014/main" id="{6A1CD87A-E9AE-4A01-B360-1F9BC6481B16}"/>
              </a:ext>
            </a:extLst>
          </p:cNvPr>
          <p:cNvGrpSpPr/>
          <p:nvPr/>
        </p:nvGrpSpPr>
        <p:grpSpPr>
          <a:xfrm>
            <a:off x="5491938" y="2422196"/>
            <a:ext cx="3900215" cy="988480"/>
            <a:chOff x="5491938" y="2422196"/>
            <a:chExt cx="3900215" cy="988480"/>
          </a:xfrm>
        </p:grpSpPr>
        <p:sp>
          <p:nvSpPr>
            <p:cNvPr id="11" name="TextBox 10"/>
            <p:cNvSpPr txBox="1"/>
            <p:nvPr/>
          </p:nvSpPr>
          <p:spPr>
            <a:xfrm>
              <a:off x="7071365" y="2422196"/>
              <a:ext cx="1692162" cy="523220"/>
            </a:xfrm>
            <a:prstGeom prst="rect">
              <a:avLst/>
            </a:prstGeom>
            <a:noFill/>
          </p:spPr>
          <p:txBody>
            <a:bodyPr wrap="square" rtlCol="0">
              <a:spAutoFit/>
            </a:bodyPr>
            <a:lstStyle/>
            <a:p>
              <a:r>
                <a:rPr lang="en-US" sz="2800" dirty="0">
                  <a:solidFill>
                    <a:prstClr val="white"/>
                  </a:solidFill>
                  <a:latin typeface="Intel Clear Pro"/>
                </a:rPr>
                <a:t>Workshops</a:t>
              </a:r>
            </a:p>
          </p:txBody>
        </p:sp>
        <p:pic>
          <p:nvPicPr>
            <p:cNvPr id="18" name="Picture 17">
              <a:extLst>
                <a:ext uri="{FF2B5EF4-FFF2-40B4-BE49-F238E27FC236}">
                  <a16:creationId xmlns:a16="http://schemas.microsoft.com/office/drawing/2014/main" id="{65849AD0-D6DA-5444-AB0D-539B8B0B902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139" b="4710"/>
            <a:stretch/>
          </p:blipFill>
          <p:spPr>
            <a:xfrm>
              <a:off x="5491938" y="2579679"/>
              <a:ext cx="1490759" cy="830997"/>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4" name="Rectangle 3">
              <a:extLst>
                <a:ext uri="{FF2B5EF4-FFF2-40B4-BE49-F238E27FC236}">
                  <a16:creationId xmlns:a16="http://schemas.microsoft.com/office/drawing/2014/main" id="{BA23FE24-9C6B-40DD-B22B-7E87069340A0}"/>
                </a:ext>
              </a:extLst>
            </p:cNvPr>
            <p:cNvSpPr/>
            <p:nvPr/>
          </p:nvSpPr>
          <p:spPr>
            <a:xfrm>
              <a:off x="7055034" y="2890306"/>
              <a:ext cx="2337119" cy="323165"/>
            </a:xfrm>
            <a:prstGeom prst="rect">
              <a:avLst/>
            </a:prstGeom>
          </p:spPr>
          <p:txBody>
            <a:bodyPr wrap="square">
              <a:spAutoFit/>
            </a:bodyPr>
            <a:lstStyle/>
            <a:p>
              <a:pPr>
                <a:buClr>
                  <a:prstClr val="white"/>
                </a:buClr>
              </a:pPr>
              <a:r>
                <a:rPr lang="en-US" sz="1500" dirty="0"/>
                <a:t>Hands-On Training</a:t>
              </a:r>
            </a:p>
          </p:txBody>
        </p:sp>
      </p:grpSp>
      <p:grpSp>
        <p:nvGrpSpPr>
          <p:cNvPr id="34" name="Group 33">
            <a:extLst>
              <a:ext uri="{FF2B5EF4-FFF2-40B4-BE49-F238E27FC236}">
                <a16:creationId xmlns:a16="http://schemas.microsoft.com/office/drawing/2014/main" id="{56D98D5C-2EA7-44D8-84A3-2BEAD1D5199F}"/>
              </a:ext>
            </a:extLst>
          </p:cNvPr>
          <p:cNvGrpSpPr/>
          <p:nvPr/>
        </p:nvGrpSpPr>
        <p:grpSpPr>
          <a:xfrm>
            <a:off x="5500104" y="3510269"/>
            <a:ext cx="6297688" cy="1034989"/>
            <a:chOff x="5500104" y="3510269"/>
            <a:chExt cx="6297688" cy="1034989"/>
          </a:xfrm>
        </p:grpSpPr>
        <p:sp>
          <p:nvSpPr>
            <p:cNvPr id="9" name="TextBox 8"/>
            <p:cNvSpPr txBox="1"/>
            <p:nvPr/>
          </p:nvSpPr>
          <p:spPr>
            <a:xfrm>
              <a:off x="7055034" y="3510269"/>
              <a:ext cx="2647937" cy="523220"/>
            </a:xfrm>
            <a:prstGeom prst="rect">
              <a:avLst/>
            </a:prstGeom>
            <a:noFill/>
          </p:spPr>
          <p:txBody>
            <a:bodyPr wrap="square" rtlCol="0">
              <a:spAutoFit/>
            </a:bodyPr>
            <a:lstStyle/>
            <a:p>
              <a:r>
                <a:rPr lang="en-US" sz="2800" dirty="0">
                  <a:latin typeface="Intel Clear Pro"/>
                </a:rPr>
                <a:t>Promotion</a:t>
              </a:r>
            </a:p>
          </p:txBody>
        </p:sp>
        <p:pic>
          <p:nvPicPr>
            <p:cNvPr id="17" name="Picture 16"/>
            <p:cNvPicPr>
              <a:picLocks noChangeAspect="1"/>
            </p:cNvPicPr>
            <p:nvPr/>
          </p:nvPicPr>
          <p:blipFill rotWithShape="1">
            <a:blip r:embed="rId10"/>
            <a:srcRect l="2446" b="7934"/>
            <a:stretch/>
          </p:blipFill>
          <p:spPr>
            <a:xfrm>
              <a:off x="5500104" y="3672628"/>
              <a:ext cx="1490759" cy="841852"/>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6" name="Rectangle 5">
              <a:extLst>
                <a:ext uri="{FF2B5EF4-FFF2-40B4-BE49-F238E27FC236}">
                  <a16:creationId xmlns:a16="http://schemas.microsoft.com/office/drawing/2014/main" id="{C9E68FB0-9191-4C59-95BD-26E1DB963CEC}"/>
                </a:ext>
              </a:extLst>
            </p:cNvPr>
            <p:cNvSpPr/>
            <p:nvPr/>
          </p:nvSpPr>
          <p:spPr>
            <a:xfrm>
              <a:off x="7055034" y="3991260"/>
              <a:ext cx="4742758" cy="553998"/>
            </a:xfrm>
            <a:prstGeom prst="rect">
              <a:avLst/>
            </a:prstGeom>
          </p:spPr>
          <p:txBody>
            <a:bodyPr wrap="square">
              <a:spAutoFit/>
            </a:bodyPr>
            <a:lstStyle/>
            <a:p>
              <a:pPr>
                <a:buClr>
                  <a:prstClr val="white"/>
                </a:buClr>
              </a:pPr>
              <a:r>
                <a:rPr lang="en-US" sz="1500" dirty="0"/>
                <a:t>Showcase Reference Implementations</a:t>
              </a:r>
            </a:p>
            <a:p>
              <a:pPr>
                <a:buClr>
                  <a:prstClr val="white"/>
                </a:buClr>
              </a:pPr>
              <a:r>
                <a:rPr lang="en-US" sz="1500" dirty="0"/>
                <a:t>IoT Innovators sharing Expertise</a:t>
              </a:r>
            </a:p>
          </p:txBody>
        </p:sp>
      </p:grpSp>
      <p:grpSp>
        <p:nvGrpSpPr>
          <p:cNvPr id="35" name="Group 34">
            <a:extLst>
              <a:ext uri="{FF2B5EF4-FFF2-40B4-BE49-F238E27FC236}">
                <a16:creationId xmlns:a16="http://schemas.microsoft.com/office/drawing/2014/main" id="{17A00012-937C-460B-B1B4-CF3606A12F8C}"/>
              </a:ext>
            </a:extLst>
          </p:cNvPr>
          <p:cNvGrpSpPr/>
          <p:nvPr/>
        </p:nvGrpSpPr>
        <p:grpSpPr>
          <a:xfrm>
            <a:off x="5491937" y="4640528"/>
            <a:ext cx="4693208" cy="1255231"/>
            <a:chOff x="5491937" y="4640528"/>
            <a:chExt cx="4693208" cy="1255231"/>
          </a:xfrm>
        </p:grpSpPr>
        <p:sp>
          <p:nvSpPr>
            <p:cNvPr id="13" name="TextBox 12"/>
            <p:cNvSpPr txBox="1"/>
            <p:nvPr/>
          </p:nvSpPr>
          <p:spPr>
            <a:xfrm>
              <a:off x="7051250" y="4640528"/>
              <a:ext cx="3133895" cy="523220"/>
            </a:xfrm>
            <a:prstGeom prst="rect">
              <a:avLst/>
            </a:prstGeom>
            <a:noFill/>
          </p:spPr>
          <p:txBody>
            <a:bodyPr wrap="square" rtlCol="0">
              <a:spAutoFit/>
            </a:bodyPr>
            <a:lstStyle/>
            <a:p>
              <a:r>
                <a:rPr lang="en-US" sz="2800" dirty="0">
                  <a:solidFill>
                    <a:prstClr val="white"/>
                  </a:solidFill>
                  <a:latin typeface="Intel Clear Pro"/>
                </a:rPr>
                <a:t>Engagements</a:t>
              </a:r>
            </a:p>
          </p:txBody>
        </p:sp>
        <p:pic>
          <p:nvPicPr>
            <p:cNvPr id="23" name="Picture 22"/>
            <p:cNvPicPr>
              <a:picLocks noChangeAspect="1"/>
            </p:cNvPicPr>
            <p:nvPr/>
          </p:nvPicPr>
          <p:blipFill rotWithShape="1">
            <a:blip r:embed="rId11">
              <a:extLst>
                <a:ext uri="{28A0092B-C50C-407E-A947-70E740481C1C}">
                  <a14:useLocalDpi xmlns:a14="http://schemas.microsoft.com/office/drawing/2010/main"/>
                </a:ext>
              </a:extLst>
            </a:blip>
            <a:srcRect l="1993" t="14101" r="1717" b="28680"/>
            <a:stretch/>
          </p:blipFill>
          <p:spPr>
            <a:xfrm>
              <a:off x="5491937" y="4802819"/>
              <a:ext cx="1493249" cy="869303"/>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8" name="Rectangle 7">
              <a:extLst>
                <a:ext uri="{FF2B5EF4-FFF2-40B4-BE49-F238E27FC236}">
                  <a16:creationId xmlns:a16="http://schemas.microsoft.com/office/drawing/2014/main" id="{05D9921D-7134-41FE-9C96-8B0D6FED7C68}"/>
                </a:ext>
              </a:extLst>
            </p:cNvPr>
            <p:cNvSpPr/>
            <p:nvPr/>
          </p:nvSpPr>
          <p:spPr>
            <a:xfrm>
              <a:off x="7055034" y="5110929"/>
              <a:ext cx="2886561" cy="784830"/>
            </a:xfrm>
            <a:prstGeom prst="rect">
              <a:avLst/>
            </a:prstGeom>
          </p:spPr>
          <p:txBody>
            <a:bodyPr wrap="square">
              <a:spAutoFit/>
            </a:bodyPr>
            <a:lstStyle/>
            <a:p>
              <a:pPr>
                <a:buClr>
                  <a:prstClr val="white"/>
                </a:buClr>
              </a:pPr>
              <a:r>
                <a:rPr lang="en-US" sz="1500" dirty="0"/>
                <a:t>ISV Engagement</a:t>
              </a:r>
            </a:p>
            <a:p>
              <a:pPr>
                <a:buClr>
                  <a:prstClr val="white"/>
                </a:buClr>
              </a:pPr>
              <a:r>
                <a:rPr lang="en-US" sz="1500" dirty="0"/>
                <a:t>App Enablement</a:t>
              </a:r>
            </a:p>
            <a:p>
              <a:pPr>
                <a:buClr>
                  <a:prstClr val="white"/>
                </a:buClr>
              </a:pPr>
              <a:r>
                <a:rPr lang="en-US" sz="1500" dirty="0"/>
                <a:t>Architecture Conversion</a:t>
              </a:r>
            </a:p>
          </p:txBody>
        </p:sp>
      </p:grpSp>
    </p:spTree>
    <p:extLst>
      <p:ext uri="{BB962C8B-B14F-4D97-AF65-F5344CB8AC3E}">
        <p14:creationId xmlns:p14="http://schemas.microsoft.com/office/powerpoint/2010/main" val="43951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6">
            <a:extLst>
              <a:ext uri="{FF2B5EF4-FFF2-40B4-BE49-F238E27FC236}">
                <a16:creationId xmlns:a16="http://schemas.microsoft.com/office/drawing/2014/main" id="{359F90E6-1680-4FD1-BB0D-75761DFC52E8}"/>
              </a:ext>
            </a:extLst>
          </p:cNvPr>
          <p:cNvSpPr/>
          <p:nvPr/>
        </p:nvSpPr>
        <p:spPr>
          <a:xfrm>
            <a:off x="523240" y="908638"/>
            <a:ext cx="4988560" cy="5361106"/>
          </a:xfrm>
          <a:prstGeom prst="roundRect">
            <a:avLst>
              <a:gd name="adj" fmla="val 7339"/>
            </a:avLst>
          </a:prstGeom>
          <a:solidFill>
            <a:srgbClr val="E1BB0F">
              <a:alpha val="0"/>
            </a:srgbClr>
          </a:solidFill>
          <a:ln cmpd="sng">
            <a:solidFill>
              <a:schemeClr val="tx1"/>
            </a:solidFill>
            <a:round/>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endParaRPr kumimoji="0" lang="en-US" sz="18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3" name="Title 2"/>
          <p:cNvSpPr>
            <a:spLocks noGrp="1"/>
          </p:cNvSpPr>
          <p:nvPr>
            <p:ph type="title"/>
          </p:nvPr>
        </p:nvSpPr>
        <p:spPr>
          <a:xfrm>
            <a:off x="471948" y="146273"/>
            <a:ext cx="11248101" cy="674031"/>
          </a:xfrm>
        </p:spPr>
        <p:txBody>
          <a:bodyPr/>
          <a:lstStyle/>
          <a:p>
            <a:r>
              <a:rPr lang="en-US" sz="5400" kern="0" spc="100" dirty="0">
                <a:solidFill>
                  <a:srgbClr val="F3D54E"/>
                </a:solidFill>
                <a:effectLst>
                  <a:outerShdw blurRad="431800" algn="ctr" rotWithShape="0">
                    <a:prstClr val="black"/>
                  </a:outerShdw>
                </a:effectLst>
              </a:rPr>
              <a:t>Industrial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800" b="0" i="0" u="none" strike="noStrike" kern="1200" cap="none" spc="0" normalizeH="0" baseline="0" noProof="0" smtClean="0">
                <a:ln>
                  <a:noFill/>
                </a:ln>
                <a:solidFill>
                  <a:prstClr val="white"/>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12</a:t>
            </a:fld>
            <a:endParaRPr kumimoji="0" lang="en-US" sz="18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22" name="Rounded Rectangle 6">
            <a:extLst>
              <a:ext uri="{FF2B5EF4-FFF2-40B4-BE49-F238E27FC236}">
                <a16:creationId xmlns:a16="http://schemas.microsoft.com/office/drawing/2014/main" id="{D53C5839-A556-4C32-918E-33AB757B4C2B}"/>
              </a:ext>
            </a:extLst>
          </p:cNvPr>
          <p:cNvSpPr/>
          <p:nvPr/>
        </p:nvSpPr>
        <p:spPr>
          <a:xfrm>
            <a:off x="731520" y="1754365"/>
            <a:ext cx="4572000" cy="640080"/>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Introduction and </a:t>
            </a:r>
          </a:p>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Intel Developer Program</a:t>
            </a:r>
          </a:p>
        </p:txBody>
      </p:sp>
      <p:sp>
        <p:nvSpPr>
          <p:cNvPr id="23" name="Rounded Rectangle 13">
            <a:extLst>
              <a:ext uri="{FF2B5EF4-FFF2-40B4-BE49-F238E27FC236}">
                <a16:creationId xmlns:a16="http://schemas.microsoft.com/office/drawing/2014/main" id="{8A191C65-10CD-4BC1-B437-6E4A34FFCB81}"/>
              </a:ext>
            </a:extLst>
          </p:cNvPr>
          <p:cNvSpPr/>
          <p:nvPr/>
        </p:nvSpPr>
        <p:spPr>
          <a:xfrm>
            <a:off x="731520" y="2511758"/>
            <a:ext cx="4572000" cy="640080"/>
          </a:xfrm>
          <a:prstGeom prst="roundRect">
            <a:avLst/>
          </a:prstGeom>
          <a:gradFill>
            <a:gsLst>
              <a:gs pos="100000">
                <a:srgbClr val="D3BA03"/>
              </a:gs>
              <a:gs pos="0">
                <a:srgbClr val="A28F02"/>
              </a:gs>
            </a:gsLst>
            <a:lin ang="2700000" scaled="1"/>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Industrial Reference Implementations and the IEI* Tank Developer Kit</a:t>
            </a:r>
          </a:p>
        </p:txBody>
      </p:sp>
      <p:sp>
        <p:nvSpPr>
          <p:cNvPr id="24" name="Rounded Rectangle 16">
            <a:extLst>
              <a:ext uri="{FF2B5EF4-FFF2-40B4-BE49-F238E27FC236}">
                <a16:creationId xmlns:a16="http://schemas.microsoft.com/office/drawing/2014/main" id="{248F1669-A423-45B6-A3CD-1F3D729BAA79}"/>
              </a:ext>
            </a:extLst>
          </p:cNvPr>
          <p:cNvSpPr/>
          <p:nvPr/>
        </p:nvSpPr>
        <p:spPr>
          <a:xfrm>
            <a:off x="731520" y="3269151"/>
            <a:ext cx="4572000" cy="640080"/>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Building and Deploying Visual Industrial Solution on the Edge Insights Software Stack</a:t>
            </a:r>
          </a:p>
        </p:txBody>
      </p:sp>
      <p:sp>
        <p:nvSpPr>
          <p:cNvPr id="25" name="Rounded Rectangle 26">
            <a:extLst>
              <a:ext uri="{FF2B5EF4-FFF2-40B4-BE49-F238E27FC236}">
                <a16:creationId xmlns:a16="http://schemas.microsoft.com/office/drawing/2014/main" id="{3C8BC083-D7A2-4F2A-92B1-1380FD7A79E2}"/>
              </a:ext>
            </a:extLst>
          </p:cNvPr>
          <p:cNvSpPr/>
          <p:nvPr/>
        </p:nvSpPr>
        <p:spPr>
          <a:xfrm>
            <a:off x="731520" y="4026544"/>
            <a:ext cx="4572000" cy="640080"/>
          </a:xfrm>
          <a:prstGeom prst="roundRect">
            <a:avLst/>
          </a:prstGeom>
          <a:gradFill>
            <a:gsLst>
              <a:gs pos="100000">
                <a:srgbClr val="9BC53D"/>
              </a:gs>
              <a:gs pos="0">
                <a:srgbClr val="6A8828"/>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Offloading Tasks to HDDL Accelerator Cards </a:t>
            </a:r>
          </a:p>
        </p:txBody>
      </p:sp>
      <p:sp>
        <p:nvSpPr>
          <p:cNvPr id="28" name="Rounded Rectangle 26">
            <a:extLst>
              <a:ext uri="{FF2B5EF4-FFF2-40B4-BE49-F238E27FC236}">
                <a16:creationId xmlns:a16="http://schemas.microsoft.com/office/drawing/2014/main" id="{C21CB02F-D7A7-44FD-9BF5-27D1C9C41021}"/>
              </a:ext>
            </a:extLst>
          </p:cNvPr>
          <p:cNvSpPr/>
          <p:nvPr/>
        </p:nvSpPr>
        <p:spPr>
          <a:xfrm>
            <a:off x="731520" y="4783937"/>
            <a:ext cx="4572000" cy="640080"/>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lang="en-US" sz="1600" dirty="0">
                <a:solidFill>
                  <a:prstClr val="white"/>
                </a:solidFill>
                <a:latin typeface="Intel Clear"/>
              </a:rPr>
              <a:t>Building and Deploying Time Series Industrial Solution on Edge Insights Software </a:t>
            </a:r>
            <a:endParaRPr kumimoji="0" lang="en-US" sz="1600" b="0" i="0" u="none" strike="noStrike" kern="1200" cap="none" spc="0" normalizeH="0" baseline="0" noProof="0" dirty="0">
              <a:ln>
                <a:noFill/>
              </a:ln>
              <a:solidFill>
                <a:prstClr val="white"/>
              </a:solidFill>
              <a:effectLst/>
              <a:uLnTx/>
              <a:uFillTx/>
              <a:latin typeface="Intel Clear"/>
              <a:ea typeface="+mn-ea"/>
              <a:cs typeface="+mn-cs"/>
            </a:endParaRPr>
          </a:p>
        </p:txBody>
      </p:sp>
      <p:pic>
        <p:nvPicPr>
          <p:cNvPr id="16" name="Picture 15">
            <a:extLst>
              <a:ext uri="{FF2B5EF4-FFF2-40B4-BE49-F238E27FC236}">
                <a16:creationId xmlns:a16="http://schemas.microsoft.com/office/drawing/2014/main" id="{5A0FCFF3-42DD-B742-B2FD-E09E9F98B0F3}"/>
              </a:ext>
            </a:extLst>
          </p:cNvPr>
          <p:cNvPicPr>
            <a:picLocks noChangeAspect="1"/>
          </p:cNvPicPr>
          <p:nvPr/>
        </p:nvPicPr>
        <p:blipFill rotWithShape="1">
          <a:blip r:embed="rId3"/>
          <a:srcRect t="27739"/>
          <a:stretch/>
        </p:blipFill>
        <p:spPr>
          <a:xfrm>
            <a:off x="6206370" y="1754365"/>
            <a:ext cx="5591423" cy="3030303"/>
          </a:xfrm>
          <a:prstGeom prst="rect">
            <a:avLst/>
          </a:prstGeom>
        </p:spPr>
      </p:pic>
    </p:spTree>
    <p:extLst>
      <p:ext uri="{BB962C8B-B14F-4D97-AF65-F5344CB8AC3E}">
        <p14:creationId xmlns:p14="http://schemas.microsoft.com/office/powerpoint/2010/main" val="356183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71951" y="304703"/>
            <a:ext cx="11248101" cy="674031"/>
          </a:xfrm>
        </p:spPr>
        <p:txBody>
          <a:bodyPr/>
          <a:lstStyle/>
          <a:p>
            <a:r>
              <a:rPr lang="en-US" sz="5400" dirty="0">
                <a:solidFill>
                  <a:schemeClr val="accent3">
                    <a:alpha val="90000"/>
                  </a:schemeClr>
                </a:solidFill>
              </a:rPr>
              <a:t>IOT</a:t>
            </a:r>
            <a:r>
              <a:rPr lang="en-US" sz="5400" dirty="0"/>
              <a:t> Client (Core) Foundation Dev Kit</a:t>
            </a:r>
          </a:p>
        </p:txBody>
      </p:sp>
      <p:sp>
        <p:nvSpPr>
          <p:cNvPr id="4" name="Text Placeholder 3">
            <a:extLst>
              <a:ext uri="{FF2B5EF4-FFF2-40B4-BE49-F238E27FC236}">
                <a16:creationId xmlns:a16="http://schemas.microsoft.com/office/drawing/2014/main" id="{BFB26461-D64F-4084-8FE8-7B6CF69F8A56}"/>
              </a:ext>
            </a:extLst>
          </p:cNvPr>
          <p:cNvSpPr>
            <a:spLocks noGrp="1"/>
          </p:cNvSpPr>
          <p:nvPr>
            <p:ph type="body" sz="quarter" idx="13"/>
          </p:nvPr>
        </p:nvSpPr>
        <p:spPr/>
        <p:txBody>
          <a:bodyPr/>
          <a:lstStyle/>
          <a:p>
            <a:endParaRPr lang="en-US"/>
          </a:p>
        </p:txBody>
      </p:sp>
      <p:sp>
        <p:nvSpPr>
          <p:cNvPr id="8" name="Slide Number Placeholder 2"/>
          <p:cNvSpPr>
            <a:spLocks noGrp="1"/>
          </p:cNvSpPr>
          <p:nvPr>
            <p:ph type="sldNum" sz="quarter" idx="14"/>
          </p:nvPr>
        </p:nvSpPr>
        <p:spPr/>
        <p:txBody>
          <a:bodyPr/>
          <a:lstStyle/>
          <a:p>
            <a:pPr algn="ctr"/>
            <a:fld id="{5E5A82ED-DF99-3C4B-BFDB-673AC66CD850}" type="slidenum">
              <a:rPr lang="en-US" sz="1200" smtClean="0">
                <a:solidFill>
                  <a:prstClr val="white"/>
                </a:solidFill>
              </a:rPr>
              <a:pPr algn="ctr"/>
              <a:t>13</a:t>
            </a:fld>
            <a:endParaRPr lang="en-US" sz="1200" dirty="0">
              <a:solidFill>
                <a:prstClr val="white"/>
              </a:solidFill>
            </a:endParaRPr>
          </a:p>
        </p:txBody>
      </p:sp>
      <p:sp>
        <p:nvSpPr>
          <p:cNvPr id="13" name="TextBox 12"/>
          <p:cNvSpPr txBox="1"/>
          <p:nvPr/>
        </p:nvSpPr>
        <p:spPr>
          <a:xfrm>
            <a:off x="471951" y="4755999"/>
            <a:ext cx="3496702" cy="1077218"/>
          </a:xfrm>
          <a:prstGeom prst="rect">
            <a:avLst/>
          </a:prstGeom>
          <a:noFill/>
        </p:spPr>
        <p:txBody>
          <a:bodyPr vert="horz" wrap="square" lIns="0" tIns="0" rIns="0" bIns="0" rtlCol="0">
            <a:spAutoFit/>
          </a:bodyPr>
          <a:lstStyle/>
          <a:p>
            <a:pPr>
              <a:spcBef>
                <a:spcPts val="600"/>
              </a:spcBef>
              <a:spcAft>
                <a:spcPts val="600"/>
              </a:spcAft>
            </a:pPr>
            <a:r>
              <a:rPr lang="en-US" sz="1400" dirty="0"/>
              <a:t>The IOT Client Foundational Kit will provide </a:t>
            </a:r>
            <a:r>
              <a:rPr lang="en-US" sz="1400" b="1" dirty="0"/>
              <a:t>manageability</a:t>
            </a:r>
            <a:r>
              <a:rPr lang="en-US" sz="1400" dirty="0"/>
              <a:t>, </a:t>
            </a:r>
            <a:r>
              <a:rPr lang="en-US" sz="1400" b="1" dirty="0"/>
              <a:t>performance</a:t>
            </a:r>
            <a:r>
              <a:rPr lang="en-US" sz="1400" dirty="0"/>
              <a:t>, and a </a:t>
            </a:r>
            <a:r>
              <a:rPr lang="en-US" sz="1400" b="1" dirty="0"/>
              <a:t>scalable rapid path to market</a:t>
            </a:r>
            <a:r>
              <a:rPr lang="en-US" sz="1400" dirty="0"/>
              <a:t> solution that will support advanced </a:t>
            </a:r>
            <a:r>
              <a:rPr lang="en-US" sz="1400" b="1" dirty="0"/>
              <a:t>computer vision </a:t>
            </a:r>
            <a:r>
              <a:rPr lang="en-US" sz="1400" dirty="0"/>
              <a:t>and </a:t>
            </a:r>
            <a:r>
              <a:rPr lang="en-US" sz="1400" b="1" dirty="0"/>
              <a:t>deep learning </a:t>
            </a:r>
            <a:r>
              <a:rPr lang="en-US" sz="1400" dirty="0"/>
              <a:t>usages.</a:t>
            </a: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951" y="1067495"/>
            <a:ext cx="3496702" cy="3316938"/>
          </a:xfrm>
          <a:prstGeom prst="rect">
            <a:avLst/>
          </a:prstGeom>
        </p:spPr>
      </p:pic>
      <p:sp>
        <p:nvSpPr>
          <p:cNvPr id="2" name="Rectangle 1">
            <a:extLst>
              <a:ext uri="{FF2B5EF4-FFF2-40B4-BE49-F238E27FC236}">
                <a16:creationId xmlns:a16="http://schemas.microsoft.com/office/drawing/2014/main" id="{79E9986C-3831-AB41-A38B-CF4D6B0FD745}"/>
              </a:ext>
            </a:extLst>
          </p:cNvPr>
          <p:cNvSpPr/>
          <p:nvPr/>
        </p:nvSpPr>
        <p:spPr>
          <a:xfrm>
            <a:off x="4234543" y="1067494"/>
            <a:ext cx="7734237" cy="5786199"/>
          </a:xfrm>
          <a:prstGeom prst="rect">
            <a:avLst/>
          </a:prstGeom>
        </p:spPr>
        <p:txBody>
          <a:bodyPr wrap="square">
            <a:spAutoFit/>
          </a:bodyPr>
          <a:lstStyle/>
          <a:p>
            <a:r>
              <a:rPr lang="en-US" sz="1600" dirty="0"/>
              <a:t>IEI Tank-870-Q170 (2-slot)</a:t>
            </a:r>
          </a:p>
          <a:p>
            <a:r>
              <a:rPr lang="en-US" sz="1400" dirty="0" err="1"/>
              <a:t>PCIe</a:t>
            </a:r>
            <a:r>
              <a:rPr lang="en-US" sz="1400" dirty="0"/>
              <a:t> slots that will support HDDL-F (FPGA) and HDDL-RC (Myriad X)</a:t>
            </a:r>
          </a:p>
          <a:p>
            <a:r>
              <a:rPr lang="en-US" sz="1400" dirty="0">
                <a:hlinkClick r:id="rId4"/>
              </a:rPr>
              <a:t>http://eshop.usa.ieiworld.com/usa/items.php?CA=2&amp;sub_CA=24</a:t>
            </a:r>
            <a:r>
              <a:rPr lang="en-US" sz="1400" dirty="0"/>
              <a:t> </a:t>
            </a:r>
          </a:p>
          <a:p>
            <a:r>
              <a:rPr lang="en-US" sz="1400" dirty="0"/>
              <a:t>Specs:</a:t>
            </a:r>
          </a:p>
          <a:p>
            <a:pPr marL="643419" lvl="1" indent="-342900">
              <a:spcBef>
                <a:spcPts val="0"/>
              </a:spcBef>
              <a:buFont typeface="Arial" panose="020B0604020202020204" pitchFamily="34" charset="0"/>
              <a:buChar char="•"/>
            </a:pPr>
            <a:r>
              <a:rPr lang="en-US" sz="1400" dirty="0"/>
              <a:t>Dimensions:  5” (121.5mm) x 10” (255.2mm) x 8” (205mm) </a:t>
            </a:r>
          </a:p>
          <a:p>
            <a:pPr marL="643419" lvl="1" indent="-342900">
              <a:spcBef>
                <a:spcPts val="0"/>
              </a:spcBef>
              <a:buFont typeface="Arial" panose="020B0604020202020204" pitchFamily="34" charset="0"/>
              <a:buChar char="•"/>
            </a:pPr>
            <a:r>
              <a:rPr lang="en-US" sz="1400" dirty="0"/>
              <a:t>Weight:  13.9lbs (6.3kg)</a:t>
            </a:r>
          </a:p>
          <a:p>
            <a:pPr marL="643419" lvl="1" indent="-342900">
              <a:spcBef>
                <a:spcPts val="0"/>
              </a:spcBef>
              <a:buFont typeface="Arial" panose="020B0604020202020204" pitchFamily="34" charset="0"/>
              <a:buChar char="•"/>
            </a:pPr>
            <a:r>
              <a:rPr lang="en-US" sz="1400" dirty="0"/>
              <a:t>Core i5 (Sky Lake at launch then convert to Coffee Lake Q4’18)</a:t>
            </a:r>
          </a:p>
          <a:p>
            <a:pPr marL="1104788" lvl="2" indent="-342900">
              <a:spcBef>
                <a:spcPts val="0"/>
              </a:spcBef>
              <a:buFont typeface="Arial" panose="020B0604020202020204" pitchFamily="34" charset="0"/>
              <a:buChar char="•"/>
            </a:pPr>
            <a:r>
              <a:rPr lang="en-US" sz="1200" dirty="0" err="1"/>
              <a:t>Kaby</a:t>
            </a:r>
            <a:r>
              <a:rPr lang="en-US" sz="1200" dirty="0"/>
              <a:t> Lake Gen </a:t>
            </a:r>
            <a:r>
              <a:rPr lang="en-US" sz="1200" dirty="0" err="1"/>
              <a:t>Gfx</a:t>
            </a:r>
            <a:r>
              <a:rPr lang="en-US" sz="1200" dirty="0"/>
              <a:t> driver incompatible with CV SDK</a:t>
            </a:r>
          </a:p>
          <a:p>
            <a:pPr marL="643419" lvl="1" indent="-342900">
              <a:spcBef>
                <a:spcPts val="0"/>
              </a:spcBef>
              <a:buFont typeface="Arial" panose="020B0604020202020204" pitchFamily="34" charset="0"/>
              <a:buChar char="•"/>
            </a:pPr>
            <a:r>
              <a:rPr lang="en-US" sz="1400" dirty="0" err="1"/>
              <a:t>Fanless</a:t>
            </a:r>
            <a:endParaRPr lang="en-US" sz="1400" dirty="0"/>
          </a:p>
          <a:p>
            <a:pPr marL="643419" lvl="1" indent="-342900">
              <a:spcBef>
                <a:spcPts val="0"/>
              </a:spcBef>
              <a:buFont typeface="Arial" panose="020B0604020202020204" pitchFamily="34" charset="0"/>
              <a:buChar char="•"/>
            </a:pPr>
            <a:r>
              <a:rPr lang="en-US" sz="1400" dirty="0"/>
              <a:t>8GB of RAM</a:t>
            </a:r>
          </a:p>
          <a:p>
            <a:pPr marL="643419" lvl="1" indent="-342900">
              <a:spcBef>
                <a:spcPts val="0"/>
              </a:spcBef>
              <a:buFont typeface="Arial" panose="020B0604020202020204" pitchFamily="34" charset="0"/>
              <a:buChar char="•"/>
            </a:pPr>
            <a:r>
              <a:rPr lang="en-US" sz="1400" dirty="0"/>
              <a:t>1TB HDD</a:t>
            </a:r>
          </a:p>
          <a:p>
            <a:pPr marL="643419" lvl="1" indent="-342900">
              <a:spcBef>
                <a:spcPts val="0"/>
              </a:spcBef>
              <a:buFont typeface="Arial" panose="020B0604020202020204" pitchFamily="34" charset="0"/>
              <a:buChar char="•"/>
            </a:pPr>
            <a:r>
              <a:rPr lang="en-US" sz="1400" dirty="0"/>
              <a:t>2x </a:t>
            </a:r>
            <a:r>
              <a:rPr lang="en-US" sz="1400" dirty="0" err="1"/>
              <a:t>PCIe</a:t>
            </a:r>
            <a:r>
              <a:rPr lang="en-US" sz="1400" dirty="0"/>
              <a:t> x8</a:t>
            </a:r>
          </a:p>
          <a:p>
            <a:pPr marL="643419" lvl="1" indent="-342900">
              <a:spcBef>
                <a:spcPts val="0"/>
              </a:spcBef>
              <a:buFont typeface="Arial" panose="020B0604020202020204" pitchFamily="34" charset="0"/>
              <a:buChar char="•"/>
            </a:pPr>
            <a:r>
              <a:rPr lang="en-US" sz="1400" dirty="0"/>
              <a:t>LAN1: Intel® I219LM </a:t>
            </a:r>
            <a:r>
              <a:rPr lang="en-US" sz="1400" dirty="0" err="1"/>
              <a:t>PCIe</a:t>
            </a:r>
            <a:r>
              <a:rPr lang="en-US" sz="1400" dirty="0"/>
              <a:t> controller</a:t>
            </a:r>
          </a:p>
          <a:p>
            <a:pPr marL="643419" lvl="1" indent="-342900">
              <a:spcBef>
                <a:spcPts val="0"/>
              </a:spcBef>
              <a:buFont typeface="Arial" panose="020B0604020202020204" pitchFamily="34" charset="0"/>
              <a:buChar char="•"/>
            </a:pPr>
            <a:r>
              <a:rPr lang="en-US" sz="1400" dirty="0"/>
              <a:t>LAN2 (</a:t>
            </a:r>
            <a:r>
              <a:rPr lang="en-US" sz="1400" dirty="0" err="1"/>
              <a:t>iRIS</a:t>
            </a:r>
            <a:r>
              <a:rPr lang="en-US" sz="1400" dirty="0"/>
              <a:t>): Intel® I210 </a:t>
            </a:r>
            <a:r>
              <a:rPr lang="en-US" sz="1400" dirty="0" err="1"/>
              <a:t>PCIe</a:t>
            </a:r>
            <a:r>
              <a:rPr lang="en-US" sz="1400" dirty="0"/>
              <a:t> controller</a:t>
            </a:r>
          </a:p>
          <a:p>
            <a:pPr marL="643419" lvl="1" indent="-342900">
              <a:spcBef>
                <a:spcPts val="0"/>
              </a:spcBef>
              <a:buFont typeface="Arial" panose="020B0604020202020204" pitchFamily="34" charset="0"/>
              <a:buChar char="•"/>
            </a:pPr>
            <a:r>
              <a:rPr lang="en-US" sz="1400" dirty="0"/>
              <a:t>WIFI/BT : </a:t>
            </a:r>
            <a:r>
              <a:rPr lang="en-US" sz="1400" dirty="0" err="1"/>
              <a:t>Realtek</a:t>
            </a:r>
            <a:r>
              <a:rPr lang="en-US" sz="1400" dirty="0"/>
              <a:t> RTL8821AE :  1T1R </a:t>
            </a:r>
            <a:r>
              <a:rPr lang="en-US" sz="1400" dirty="0" err="1"/>
              <a:t>wifi</a:t>
            </a:r>
            <a:r>
              <a:rPr lang="en-US" sz="1400" dirty="0"/>
              <a:t> module kit for embedded system, IEEE802.11a/b/g/n/ac </a:t>
            </a:r>
            <a:r>
              <a:rPr lang="en-US" sz="1400" dirty="0" err="1"/>
              <a:t>WiFi</a:t>
            </a:r>
            <a:r>
              <a:rPr lang="en-US" sz="1400" dirty="0"/>
              <a:t> with Bluetooth 4.0/3.0+HS, 1 x </a:t>
            </a:r>
            <a:r>
              <a:rPr lang="en-US" sz="1400" dirty="0" err="1"/>
              <a:t>wifi</a:t>
            </a:r>
            <a:r>
              <a:rPr lang="en-US" sz="1400" dirty="0"/>
              <a:t> module, 2 x 400mm RF cable, 2 x Antenna, RoHS</a:t>
            </a:r>
          </a:p>
          <a:p>
            <a:pPr marL="643419" lvl="1" indent="-342900">
              <a:spcBef>
                <a:spcPts val="0"/>
              </a:spcBef>
              <a:buFont typeface="Arial" panose="020B0604020202020204" pitchFamily="34" charset="0"/>
              <a:buChar char="•"/>
            </a:pPr>
            <a:r>
              <a:rPr lang="en-US" sz="1400" dirty="0"/>
              <a:t>I/O Ports:  4x USB 3.0, 4 x USB 2.0, 4x RS-232, 2x RS-232/485, 8-bit DIO, 1x Line-out, 1x Mic-in</a:t>
            </a:r>
          </a:p>
          <a:p>
            <a:pPr marL="643419" lvl="1" indent="-342900">
              <a:spcBef>
                <a:spcPts val="0"/>
              </a:spcBef>
              <a:buFont typeface="Arial" panose="020B0604020202020204" pitchFamily="34" charset="0"/>
              <a:buChar char="•"/>
            </a:pPr>
            <a:r>
              <a:rPr lang="en-US" sz="1400" dirty="0"/>
              <a:t>Operating Temp:  -20°C~60°C</a:t>
            </a:r>
          </a:p>
          <a:p>
            <a:pPr marL="643419" lvl="1" indent="-342900">
              <a:buFont typeface="Arial" panose="020B0604020202020204" pitchFamily="34" charset="0"/>
              <a:buChar char="•"/>
            </a:pPr>
            <a:endParaRPr lang="en-US" dirty="0"/>
          </a:p>
          <a:p>
            <a:endParaRPr lang="en-US" dirty="0"/>
          </a:p>
          <a:p>
            <a:endParaRPr lang="en-US" dirty="0"/>
          </a:p>
          <a:p>
            <a:endParaRPr lang="en-US" dirty="0"/>
          </a:p>
          <a:p>
            <a:endParaRPr lang="en-US" dirty="0">
              <a:latin typeface="Calibri" panose="020F0502020204030204" pitchFamily="34" charset="0"/>
            </a:endParaRPr>
          </a:p>
        </p:txBody>
      </p:sp>
      <p:sp>
        <p:nvSpPr>
          <p:cNvPr id="3" name="Rectangle 2">
            <a:extLst>
              <a:ext uri="{FF2B5EF4-FFF2-40B4-BE49-F238E27FC236}">
                <a16:creationId xmlns:a16="http://schemas.microsoft.com/office/drawing/2014/main" id="{30F5CA48-0AEE-444D-BAA0-679D00025BC8}"/>
              </a:ext>
            </a:extLst>
          </p:cNvPr>
          <p:cNvSpPr/>
          <p:nvPr/>
        </p:nvSpPr>
        <p:spPr>
          <a:xfrm>
            <a:off x="4234543" y="5776366"/>
            <a:ext cx="6096000" cy="523220"/>
          </a:xfrm>
          <a:prstGeom prst="rect">
            <a:avLst/>
          </a:prstGeom>
        </p:spPr>
        <p:txBody>
          <a:bodyPr>
            <a:spAutoFit/>
          </a:bodyPr>
          <a:lstStyle/>
          <a:p>
            <a:r>
              <a:rPr lang="en-US" sz="1400" dirty="0">
                <a:solidFill>
                  <a:prstClr val="black"/>
                </a:solidFill>
                <a:hlinkClick r:id="rId5"/>
              </a:rPr>
              <a:t>https://software.intel.com/en-us/blogs/2018/06/13/introducing-the-tank-aiot-developer-kit</a:t>
            </a:r>
            <a:r>
              <a:rPr lang="en-US" sz="1400" dirty="0">
                <a:solidFill>
                  <a:prstClr val="black"/>
                </a:solidFill>
              </a:rPr>
              <a:t> </a:t>
            </a:r>
          </a:p>
        </p:txBody>
      </p:sp>
    </p:spTree>
    <p:extLst>
      <p:ext uri="{BB962C8B-B14F-4D97-AF65-F5344CB8AC3E}">
        <p14:creationId xmlns:p14="http://schemas.microsoft.com/office/powerpoint/2010/main" val="268173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alpha val="90000"/>
                  </a:schemeClr>
                </a:solidFill>
              </a:rPr>
              <a:t>Introducing</a:t>
            </a:r>
            <a:r>
              <a:rPr lang="en-US" dirty="0"/>
              <a:t> the Up2 Grove </a:t>
            </a:r>
            <a:r>
              <a:rPr lang="en-US" dirty="0" err="1"/>
              <a:t>Iot</a:t>
            </a:r>
            <a:r>
              <a:rPr lang="en-US" dirty="0"/>
              <a:t> Development kit</a:t>
            </a:r>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14</a:t>
            </a:fld>
            <a:endParaRPr lang="en-US" dirty="0">
              <a:solidFill>
                <a:prstClr val="white"/>
              </a:solidFill>
            </a:endParaRPr>
          </a:p>
        </p:txBody>
      </p:sp>
      <p:sp>
        <p:nvSpPr>
          <p:cNvPr id="5" name="Content Placeholder 4"/>
          <p:cNvSpPr>
            <a:spLocks noGrp="1"/>
          </p:cNvSpPr>
          <p:nvPr>
            <p:ph sz="quarter" idx="15"/>
          </p:nvPr>
        </p:nvSpPr>
        <p:spPr>
          <a:xfrm>
            <a:off x="471951" y="1233488"/>
            <a:ext cx="4754805" cy="4649787"/>
          </a:xfrm>
        </p:spPr>
        <p:txBody>
          <a:bodyPr/>
          <a:lstStyle/>
          <a:p>
            <a:r>
              <a:rPr lang="en-US" b="1" dirty="0"/>
              <a:t>High-Performance Features</a:t>
            </a:r>
          </a:p>
          <a:p>
            <a:pPr marL="342900" indent="-342900">
              <a:buFont typeface="Arial" panose="020B0604020202020204" pitchFamily="34" charset="0"/>
              <a:buChar char="•"/>
            </a:pPr>
            <a:r>
              <a:rPr lang="en-US" sz="1800" dirty="0"/>
              <a:t>Fast CPU and graphics capabilities</a:t>
            </a:r>
          </a:p>
          <a:p>
            <a:pPr marL="342900" indent="-342900">
              <a:buFont typeface="Arial" panose="020B0604020202020204" pitchFamily="34" charset="0"/>
              <a:buChar char="•"/>
            </a:pPr>
            <a:r>
              <a:rPr lang="en-US" sz="1800" dirty="0"/>
              <a:t>Multiple displays, Dual network ports</a:t>
            </a:r>
          </a:p>
          <a:p>
            <a:pPr marL="342900" indent="-342900">
              <a:buFont typeface="Arial" panose="020B0604020202020204" pitchFamily="34" charset="0"/>
              <a:buChar char="•"/>
            </a:pPr>
            <a:r>
              <a:rPr lang="en-US" sz="1800" dirty="0"/>
              <a:t>Many I/O expansion options</a:t>
            </a:r>
          </a:p>
          <a:p>
            <a:r>
              <a:rPr lang="en-US" b="1" dirty="0"/>
              <a:t>Integrated Software</a:t>
            </a:r>
          </a:p>
          <a:p>
            <a:pPr marL="285750" indent="-285750">
              <a:buFont typeface="Arial" panose="020B0604020202020204" pitchFamily="34" charset="0"/>
              <a:buChar char="•"/>
            </a:pPr>
            <a:r>
              <a:rPr lang="en-US" sz="1800" dirty="0"/>
              <a:t>Preinstalled Ubuntu* 16.04 </a:t>
            </a:r>
          </a:p>
          <a:p>
            <a:pPr marL="285750" indent="-285750">
              <a:buFont typeface="Arial" panose="020B0604020202020204" pitchFamily="34" charset="0"/>
              <a:buChar char="•"/>
            </a:pPr>
            <a:r>
              <a:rPr lang="en-US" sz="1800" dirty="0"/>
              <a:t>Over 400 sensor libraries</a:t>
            </a:r>
          </a:p>
          <a:p>
            <a:pPr marL="285750" indent="-285750">
              <a:buFont typeface="Arial" panose="020B0604020202020204" pitchFamily="34" charset="0"/>
              <a:buChar char="•"/>
            </a:pPr>
            <a:r>
              <a:rPr lang="en-US" sz="1800" dirty="0"/>
              <a:t>Integration for major third-party cloud providers</a:t>
            </a:r>
          </a:p>
          <a:p>
            <a:r>
              <a:rPr lang="en-US" b="1" dirty="0"/>
              <a:t>Development</a:t>
            </a:r>
          </a:p>
          <a:p>
            <a:pPr marL="285750" indent="-285750">
              <a:buFont typeface="Arial" panose="020B0604020202020204" pitchFamily="34" charset="0"/>
              <a:buChar char="•"/>
            </a:pPr>
            <a:r>
              <a:rPr lang="en-US" sz="1800" dirty="0"/>
              <a:t>Develop simply with Arduino Create*</a:t>
            </a:r>
          </a:p>
          <a:p>
            <a:pPr marL="285750" indent="-285750">
              <a:buFont typeface="Arial" panose="020B0604020202020204" pitchFamily="34" charset="0"/>
              <a:buChar char="•"/>
            </a:pPr>
            <a:r>
              <a:rPr lang="en-US" sz="1800" dirty="0"/>
              <a:t>Optimize code with Intel® System Studio</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sz="1800" dirty="0"/>
          </a:p>
          <a:p>
            <a:endParaRPr lang="en-US" dirty="0"/>
          </a:p>
        </p:txBody>
      </p:sp>
      <p:pic>
        <p:nvPicPr>
          <p:cNvPr id="14" name="Picture 2" descr="https://software.intel.com/sites/default/files/managed/4d/fe/IoT-UP2-hea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540" y="3867656"/>
            <a:ext cx="3099855" cy="21698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² Grove IoT Development 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228" y="1079210"/>
            <a:ext cx="3512225" cy="26341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P² Grove IoT Development 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854" y="3867656"/>
            <a:ext cx="2893198" cy="21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77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for Industrial </a:t>
            </a:r>
            <a:r>
              <a:rPr lang="en-US" dirty="0" err="1"/>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1</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st</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2</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nd</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3</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rd</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4</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th</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GB"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1860’s</a:t>
            </a:r>
            <a:endPar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3333" b="0" i="0" u="none" strike="noStrike" kern="1200" cap="none" spc="0" normalizeH="0" baseline="0" noProof="0" dirty="0" err="1">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nOW</a:t>
            </a:r>
            <a:endPar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Steam, Water Mechanized Production</a:t>
            </a:r>
            <a:endParaRPr kumimoji="0" lang="en-US" sz="1500" b="1" i="0" u="none" strike="noStrike" kern="0" cap="none" spc="-20" normalizeH="0" baseline="0" noProof="0" dirty="0">
              <a:ln>
                <a:noFill/>
              </a:ln>
              <a:solidFill>
                <a:prstClr val="white"/>
              </a:solidFill>
              <a:effectLst/>
              <a:uLnTx/>
              <a:uFillTx/>
              <a:latin typeface="Intel Clear"/>
              <a:ea typeface="+mn-ea"/>
              <a:cs typeface="+mn-cs"/>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Invention of the Microchip</a:t>
            </a: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Invention of the computerized network</a:t>
            </a:r>
          </a:p>
        </p:txBody>
      </p:sp>
      <p:sp>
        <p:nvSpPr>
          <p:cNvPr id="2" name="Title 1"/>
          <p:cNvSpPr>
            <a:spLocks noGrp="1"/>
          </p:cNvSpPr>
          <p:nvPr>
            <p:ph type="title"/>
          </p:nvPr>
        </p:nvSpPr>
        <p:spPr/>
        <p:txBody>
          <a:bodyPr/>
          <a:lstStyle/>
          <a:p>
            <a:r>
              <a:rPr lang="en-US" sz="6000" kern="0" spc="100" dirty="0">
                <a:solidFill>
                  <a:srgbClr val="F3D54E"/>
                </a:solidFill>
                <a:effectLst>
                  <a:outerShdw blurRad="431800" algn="ctr" rotWithShape="0">
                    <a:prstClr val="black"/>
                  </a:outerShdw>
                </a:effectLst>
              </a:rPr>
              <a:t>industrial</a:t>
            </a:r>
            <a:r>
              <a:rPr lang="en-US" sz="6000" dirty="0">
                <a:solidFill>
                  <a:srgbClr val="FFFFFF"/>
                </a:solidFill>
              </a:rPr>
              <a:t> Revolution 4.0</a:t>
            </a:r>
            <a:endParaRPr lang="en-US" sz="6000" dirty="0"/>
          </a:p>
        </p:txBody>
      </p:sp>
      <p:sp>
        <p:nvSpPr>
          <p:cNvPr id="8" name="Text Placeholder 7"/>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4737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employee-training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6483" y="1267755"/>
            <a:ext cx="2622223" cy="1371811"/>
          </a:xfrm>
          <a:prstGeom prst="rect">
            <a:avLst/>
          </a:prstGeom>
        </p:spPr>
      </p:pic>
      <p:pic>
        <p:nvPicPr>
          <p:cNvPr id="14" name="Picture 13" descr="NPI.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3814" y="4633028"/>
            <a:ext cx="2000303" cy="942451"/>
          </a:xfrm>
          <a:prstGeom prst="rect">
            <a:avLst/>
          </a:prstGeom>
        </p:spPr>
      </p:pic>
      <p:pic>
        <p:nvPicPr>
          <p:cNvPr id="15" name="Picture 14" descr="meta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866" y="775743"/>
            <a:ext cx="2592868" cy="5586959"/>
          </a:xfrm>
          <a:prstGeom prst="rect">
            <a:avLst/>
          </a:prstGeom>
        </p:spPr>
      </p:pic>
      <p:pic>
        <p:nvPicPr>
          <p:cNvPr id="16" name="Picture 15" descr="workforce-productivity1.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74443" y="2128002"/>
            <a:ext cx="1838291" cy="1459545"/>
          </a:xfrm>
          <a:prstGeom prst="rect">
            <a:avLst/>
          </a:prstGeom>
        </p:spPr>
      </p:pic>
      <p:pic>
        <p:nvPicPr>
          <p:cNvPr id="17" name="Picture 16" descr="innovation1.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28096" y="925468"/>
            <a:ext cx="2109115" cy="1067739"/>
          </a:xfrm>
          <a:prstGeom prst="rect">
            <a:avLst/>
          </a:prstGeom>
        </p:spPr>
      </p:pic>
      <p:pic>
        <p:nvPicPr>
          <p:cNvPr id="19" name="Picture 18" descr="machine-visibility1.jp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4000" contrast="7000"/>
                    </a14:imgEffect>
                  </a14:imgLayer>
                </a14:imgProps>
              </a:ext>
              <a:ext uri="{28A0092B-C50C-407E-A947-70E740481C1C}">
                <a14:useLocalDpi xmlns:a14="http://schemas.microsoft.com/office/drawing/2010/main" val="0"/>
              </a:ext>
            </a:extLst>
          </a:blip>
          <a:stretch>
            <a:fillRect/>
          </a:stretch>
        </p:blipFill>
        <p:spPr>
          <a:xfrm>
            <a:off x="2436136" y="2800419"/>
            <a:ext cx="4124445" cy="1574255"/>
          </a:xfrm>
          <a:prstGeom prst="rect">
            <a:avLst/>
          </a:prstGeom>
        </p:spPr>
      </p:pic>
      <p:pic>
        <p:nvPicPr>
          <p:cNvPr id="20" name="Picture 19" descr="truck-ship.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492100" y="5034483"/>
            <a:ext cx="1781013" cy="1090871"/>
          </a:xfrm>
          <a:prstGeom prst="rect">
            <a:avLst/>
          </a:prstGeom>
        </p:spPr>
      </p:pic>
      <p:pic>
        <p:nvPicPr>
          <p:cNvPr id="21" name="Picture 20" descr="downti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967" y="4589811"/>
            <a:ext cx="2104635" cy="1696111"/>
          </a:xfrm>
          <a:prstGeom prst="rect">
            <a:avLst/>
          </a:prstGeom>
        </p:spPr>
      </p:pic>
      <p:grpSp>
        <p:nvGrpSpPr>
          <p:cNvPr id="4" name="Group 3"/>
          <p:cNvGrpSpPr/>
          <p:nvPr/>
        </p:nvGrpSpPr>
        <p:grpSpPr>
          <a:xfrm>
            <a:off x="162027" y="1377799"/>
            <a:ext cx="11850704" cy="5242819"/>
            <a:chOff x="70719" y="1402815"/>
            <a:chExt cx="8888028" cy="5242820"/>
          </a:xfrm>
        </p:grpSpPr>
        <p:sp>
          <p:nvSpPr>
            <p:cNvPr id="2" name="TextBox 1"/>
            <p:cNvSpPr txBox="1"/>
            <p:nvPr/>
          </p:nvSpPr>
          <p:spPr>
            <a:xfrm>
              <a:off x="3973048" y="2102248"/>
              <a:ext cx="1524000" cy="697563"/>
            </a:xfrm>
            <a:prstGeom prst="rect">
              <a:avLst/>
            </a:prstGeom>
            <a:noFill/>
          </p:spPr>
          <p:txBody>
            <a:bodyPr wrap="square" rtlCol="0">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How Can I Better </a:t>
              </a:r>
              <a:r>
                <a:rPr kumimoji="0" lang="en-US" sz="2333" b="1" i="0" u="none" strike="noStrike" kern="1200" cap="none" spc="0" normalizeH="0" baseline="0" noProof="0" dirty="0">
                  <a:ln>
                    <a:noFill/>
                  </a:ln>
                  <a:solidFill>
                    <a:srgbClr val="FFC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Innovate</a:t>
              </a:r>
              <a:r>
                <a:rPr kumimoji="0" lang="en-US" sz="2000" b="1"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a:t>
              </a:r>
              <a:endParaRPr kumimoji="0" lang="en-US" sz="1867" b="1"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1" name="TextBox 10"/>
            <p:cNvSpPr txBox="1"/>
            <p:nvPr/>
          </p:nvSpPr>
          <p:spPr>
            <a:xfrm>
              <a:off x="6977547" y="2029066"/>
              <a:ext cx="1981200" cy="379656"/>
            </a:xfrm>
            <a:prstGeom prst="rect">
              <a:avLst/>
            </a:prstGeom>
            <a:noFill/>
          </p:spPr>
          <p:txBody>
            <a:bodyPr wrap="square" rtlCol="0">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iscoSansTT Thin"/>
                  <a:ea typeface="+mn-ea"/>
                  <a:cs typeface="CiscoSansTT Thin"/>
                </a:rPr>
                <a:t>I need to improve</a:t>
              </a:r>
              <a:endParaRPr kumimoji="0" lang="en-US" sz="2000" b="0" i="0" u="none" strike="noStrike" kern="1200" cap="none" spc="0" normalizeH="0" baseline="0" noProof="0" dirty="0">
                <a:ln>
                  <a:noFill/>
                </a:ln>
                <a:solidFill>
                  <a:prstClr val="white"/>
                </a:solidFill>
                <a:effectLst/>
                <a:uLnTx/>
                <a:uFillTx/>
                <a:latin typeface="CiscoSansTT Thin"/>
                <a:ea typeface="+mn-ea"/>
                <a:cs typeface="CiscoSansTT Thin"/>
              </a:endParaRPr>
            </a:p>
          </p:txBody>
        </p:sp>
        <p:sp>
          <p:nvSpPr>
            <p:cNvPr id="3" name="Rectangle 2"/>
            <p:cNvSpPr/>
            <p:nvPr/>
          </p:nvSpPr>
          <p:spPr>
            <a:xfrm>
              <a:off x="7502651" y="4765779"/>
              <a:ext cx="1299875" cy="1077218"/>
            </a:xfrm>
            <a:prstGeom prst="rect">
              <a:avLst/>
            </a:prstGeom>
          </p:spPr>
          <p:txBody>
            <a:bodyPr wrap="none">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CiscoSansTT"/>
                  <a:ea typeface="+mn-ea"/>
                  <a:cs typeface="CiscoSansTT"/>
                </a:rPr>
                <a:t>Product</a:t>
              </a:r>
            </a:p>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CiscoSansTT"/>
                  <a:ea typeface="+mn-ea"/>
                  <a:cs typeface="CiscoSansTT"/>
                </a:rPr>
                <a:t>Quality.</a:t>
              </a:r>
            </a:p>
          </p:txBody>
        </p:sp>
        <p:sp>
          <p:nvSpPr>
            <p:cNvPr id="18" name="TextBox 17"/>
            <p:cNvSpPr txBox="1"/>
            <p:nvPr/>
          </p:nvSpPr>
          <p:spPr>
            <a:xfrm>
              <a:off x="4953000" y="3581401"/>
              <a:ext cx="1509345" cy="323165"/>
            </a:xfrm>
            <a:prstGeom prst="rect">
              <a:avLst/>
            </a:prstGeom>
          </p:spPr>
          <p:txBody>
            <a:bodyPr wrap="square">
              <a:spAutoFit/>
            </a:bodyPr>
            <a:lstStyle>
              <a:defPPr>
                <a:defRPr lang="en-US"/>
              </a:defPPr>
              <a:lvl1pPr>
                <a:defRPr sz="3200" b="1">
                  <a:solidFill>
                    <a:schemeClr val="bg1"/>
                  </a:solidFill>
                  <a:latin typeface="CiscoSansTT"/>
                  <a:cs typeface="CiscoSansTT"/>
                </a:defRPr>
              </a:lvl1p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iscoSansTT"/>
                  <a:ea typeface="+mn-ea"/>
                </a:rPr>
                <a:t>How Do I </a:t>
              </a:r>
            </a:p>
          </p:txBody>
        </p:sp>
        <p:sp>
          <p:nvSpPr>
            <p:cNvPr id="22" name="TextBox 21"/>
            <p:cNvSpPr txBox="1"/>
            <p:nvPr/>
          </p:nvSpPr>
          <p:spPr>
            <a:xfrm>
              <a:off x="5144698" y="3806313"/>
              <a:ext cx="1692443" cy="543867"/>
            </a:xfrm>
            <a:prstGeom prst="rect">
              <a:avLst/>
            </a:prstGeom>
            <a:noFill/>
          </p:spPr>
          <p:txBody>
            <a:bodyPr wrap="square" rtlCol="0">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solidFill>
                  <a:effectLst/>
                  <a:uLnTx/>
                  <a:uFillTx/>
                  <a:latin typeface="CiscoSansTT Thin"/>
                  <a:ea typeface="+mn-ea"/>
                  <a:cs typeface="CiscoSansTT Thin"/>
                </a:rPr>
                <a:t>Improve </a:t>
              </a:r>
              <a:r>
                <a:rPr kumimoji="0" lang="en-US" sz="1467" b="1" i="0" u="none" strike="noStrike" kern="1200" cap="none" spc="0" normalizeH="0" baseline="0" noProof="0" dirty="0">
                  <a:ln>
                    <a:noFill/>
                  </a:ln>
                  <a:solidFill>
                    <a:srgbClr val="FFC000"/>
                  </a:solidFill>
                  <a:effectLst/>
                  <a:uLnTx/>
                  <a:uFillTx/>
                  <a:latin typeface="CiscoSansTT Thin"/>
                  <a:ea typeface="+mn-ea"/>
                  <a:cs typeface="CiscoSansTT Thin"/>
                </a:rPr>
                <a:t>workforce</a:t>
              </a:r>
            </a:p>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FFC000"/>
                  </a:solidFill>
                  <a:effectLst/>
                  <a:uLnTx/>
                  <a:uFillTx/>
                  <a:latin typeface="CiscoSansTT Thin"/>
                  <a:ea typeface="+mn-ea"/>
                  <a:cs typeface="CiscoSansTT Thin"/>
                </a:rPr>
                <a:t>productivity</a:t>
              </a:r>
              <a:r>
                <a:rPr kumimoji="0" lang="en-US" sz="1467" b="0" i="0" u="none" strike="noStrike" kern="1200" cap="none" spc="0" normalizeH="0" baseline="0" noProof="0" dirty="0">
                  <a:ln>
                    <a:noFill/>
                  </a:ln>
                  <a:solidFill>
                    <a:prstClr val="white"/>
                  </a:solidFill>
                  <a:effectLst/>
                  <a:uLnTx/>
                  <a:uFillTx/>
                  <a:latin typeface="CiscoSansTT Thin"/>
                  <a:ea typeface="+mn-ea"/>
                  <a:cs typeface="CiscoSansTT Thin"/>
                </a:rPr>
                <a:t>?</a:t>
              </a:r>
              <a:endParaRPr kumimoji="0" lang="en-US" sz="1600" b="0" i="0" u="none" strike="noStrike" kern="1200" cap="none" spc="0" normalizeH="0" baseline="0" noProof="0" dirty="0">
                <a:ln>
                  <a:noFill/>
                </a:ln>
                <a:solidFill>
                  <a:prstClr val="white"/>
                </a:solidFill>
                <a:effectLst/>
                <a:uLnTx/>
                <a:uFillTx/>
                <a:latin typeface="CiscoSansTT Thin"/>
                <a:ea typeface="+mn-ea"/>
                <a:cs typeface="CiscoSansTT Thin"/>
              </a:endParaRPr>
            </a:p>
          </p:txBody>
        </p:sp>
        <p:sp>
          <p:nvSpPr>
            <p:cNvPr id="23" name="TextBox 22"/>
            <p:cNvSpPr txBox="1"/>
            <p:nvPr/>
          </p:nvSpPr>
          <p:spPr>
            <a:xfrm>
              <a:off x="333959" y="3121966"/>
              <a:ext cx="1981200" cy="379656"/>
            </a:xfrm>
            <a:prstGeom prst="rect">
              <a:avLst/>
            </a:prstGeom>
            <a:noFill/>
          </p:spPr>
          <p:txBody>
            <a:bodyPr wrap="square" rtlCol="0">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iscoSansTT Thin"/>
                  <a:ea typeface="+mn-ea"/>
                  <a:cs typeface="CiscoSansTT Thin"/>
                </a:rPr>
                <a:t>I need to achieve</a:t>
              </a:r>
              <a:endParaRPr kumimoji="0" lang="en-US" sz="2000" b="0" i="0" u="none" strike="noStrike" kern="1200" cap="none" spc="0" normalizeH="0" baseline="0" noProof="0" dirty="0">
                <a:ln>
                  <a:noFill/>
                </a:ln>
                <a:solidFill>
                  <a:prstClr val="white"/>
                </a:solidFill>
                <a:effectLst/>
                <a:uLnTx/>
                <a:uFillTx/>
                <a:latin typeface="CiscoSansTT Thin"/>
                <a:ea typeface="+mn-ea"/>
                <a:cs typeface="CiscoSansTT Thin"/>
              </a:endParaRPr>
            </a:p>
          </p:txBody>
        </p:sp>
        <p:sp>
          <p:nvSpPr>
            <p:cNvPr id="24" name="Rectangle 23"/>
            <p:cNvSpPr/>
            <p:nvPr/>
          </p:nvSpPr>
          <p:spPr>
            <a:xfrm>
              <a:off x="349520" y="3413438"/>
              <a:ext cx="1489738" cy="605422"/>
            </a:xfrm>
            <a:prstGeom prst="rect">
              <a:avLst/>
            </a:prstGeom>
          </p:spPr>
          <p:txBody>
            <a:bodyPr wrap="square">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C000"/>
                  </a:solidFill>
                  <a:effectLst/>
                  <a:uLnTx/>
                  <a:uFillTx/>
                  <a:latin typeface="CiscoSansTT"/>
                  <a:ea typeface="+mn-ea"/>
                  <a:cs typeface="CiscoSansTT"/>
                </a:rPr>
                <a:t>Real Time</a:t>
              </a:r>
            </a:p>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C000"/>
                  </a:solidFill>
                  <a:effectLst/>
                  <a:uLnTx/>
                  <a:uFillTx/>
                  <a:latin typeface="CiscoSansTT"/>
                  <a:ea typeface="+mn-ea"/>
                  <a:cs typeface="CiscoSansTT"/>
                </a:rPr>
                <a:t>Visibility</a:t>
              </a:r>
            </a:p>
          </p:txBody>
        </p:sp>
        <p:sp>
          <p:nvSpPr>
            <p:cNvPr id="26" name="TextBox 25"/>
            <p:cNvSpPr txBox="1"/>
            <p:nvPr/>
          </p:nvSpPr>
          <p:spPr>
            <a:xfrm>
              <a:off x="178720" y="1402815"/>
              <a:ext cx="1828800" cy="1272015"/>
            </a:xfrm>
            <a:prstGeom prst="rect">
              <a:avLst/>
            </a:prstGeom>
            <a:noFill/>
          </p:spPr>
          <p:txBody>
            <a:bodyPr wrap="square" rtlCol="0">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How can I</a:t>
              </a:r>
            </a:p>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2333" b="1" i="0" u="none" strike="noStrike" kern="1200" cap="none" spc="0" normalizeH="0" baseline="0" noProof="0" dirty="0">
                  <a:ln>
                    <a:noFill/>
                  </a:ln>
                  <a:solidFill>
                    <a:srgbClr val="FFC000"/>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capture knowledge</a:t>
              </a:r>
              <a:r>
                <a:rPr kumimoji="0" lang="en-US" sz="1500" b="1"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 </a:t>
              </a:r>
              <a:r>
                <a:rPr kumimoji="0" lang="en-US" sz="1500" b="0"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for my transitioning workforce?</a:t>
              </a:r>
              <a:endParaRPr kumimoji="0" lang="en-US" sz="1667" b="0"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7" name="TextBox 26"/>
            <p:cNvSpPr txBox="1"/>
            <p:nvPr/>
          </p:nvSpPr>
          <p:spPr>
            <a:xfrm>
              <a:off x="1976168" y="5749733"/>
              <a:ext cx="1219200" cy="318100"/>
            </a:xfrm>
            <a:prstGeom prst="rect">
              <a:avLst/>
            </a:prstGeom>
            <a:noFill/>
          </p:spPr>
          <p:txBody>
            <a:bodyPr wrap="square" rtlCol="0">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solidFill>
                  <a:effectLst/>
                  <a:uLnTx/>
                  <a:uFillTx/>
                  <a:latin typeface="CiscoSansTT Thin"/>
                  <a:ea typeface="+mn-ea"/>
                  <a:cs typeface="CiscoSansTT Thin"/>
                </a:rPr>
                <a:t>How can I</a:t>
              </a:r>
              <a:endParaRPr kumimoji="0" lang="en-US" sz="1600" b="0" i="0" u="none" strike="noStrike" kern="1200" cap="none" spc="0" normalizeH="0" baseline="0" noProof="0" dirty="0">
                <a:ln>
                  <a:noFill/>
                </a:ln>
                <a:solidFill>
                  <a:prstClr val="white"/>
                </a:solidFill>
                <a:effectLst/>
                <a:uLnTx/>
                <a:uFillTx/>
                <a:latin typeface="CiscoSansTT Thin"/>
                <a:ea typeface="+mn-ea"/>
                <a:cs typeface="CiscoSansTT Thin"/>
              </a:endParaRPr>
            </a:p>
          </p:txBody>
        </p:sp>
        <p:sp>
          <p:nvSpPr>
            <p:cNvPr id="28" name="Rectangle 27"/>
            <p:cNvSpPr/>
            <p:nvPr/>
          </p:nvSpPr>
          <p:spPr>
            <a:xfrm>
              <a:off x="1976168" y="5978658"/>
              <a:ext cx="1105110" cy="666977"/>
            </a:xfrm>
            <a:prstGeom prst="rect">
              <a:avLst/>
            </a:prstGeom>
          </p:spPr>
          <p:txBody>
            <a:bodyPr wrap="none">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C000"/>
                  </a:solidFill>
                  <a:effectLst/>
                  <a:uLnTx/>
                  <a:uFillTx/>
                  <a:latin typeface="CiscoSansTT"/>
                  <a:ea typeface="+mn-ea"/>
                  <a:cs typeface="CiscoSansTT"/>
                </a:rPr>
                <a:t>Reduce</a:t>
              </a:r>
            </a:p>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C000"/>
                  </a:solidFill>
                  <a:effectLst/>
                  <a:uLnTx/>
                  <a:uFillTx/>
                  <a:latin typeface="CiscoSansTT"/>
                  <a:ea typeface="+mn-ea"/>
                  <a:cs typeface="CiscoSansTT"/>
                </a:rPr>
                <a:t>Downtime?</a:t>
              </a:r>
            </a:p>
          </p:txBody>
        </p:sp>
        <p:sp>
          <p:nvSpPr>
            <p:cNvPr id="29" name="TextBox 28"/>
            <p:cNvSpPr txBox="1"/>
            <p:nvPr/>
          </p:nvSpPr>
          <p:spPr>
            <a:xfrm>
              <a:off x="4648200" y="4571999"/>
              <a:ext cx="2133600" cy="543867"/>
            </a:xfrm>
            <a:prstGeom prst="rect">
              <a:avLst/>
            </a:prstGeom>
            <a:noFill/>
          </p:spPr>
          <p:txBody>
            <a:bodyPr wrap="square" rtlCol="0">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solidFill>
                  <a:effectLst/>
                  <a:uLnTx/>
                  <a:uFillTx/>
                  <a:latin typeface="CiscoSansTT Thin"/>
                  <a:ea typeface="+mn-ea"/>
                  <a:cs typeface="CiscoSansTT Thin"/>
                </a:rPr>
                <a:t>How can I have better visibility to manage my</a:t>
              </a:r>
              <a:endParaRPr kumimoji="0" lang="en-US" sz="1600" b="0" i="0" u="none" strike="noStrike" kern="1200" cap="none" spc="0" normalizeH="0" baseline="0" noProof="0" dirty="0">
                <a:ln>
                  <a:noFill/>
                </a:ln>
                <a:solidFill>
                  <a:prstClr val="white"/>
                </a:solidFill>
                <a:effectLst/>
                <a:uLnTx/>
                <a:uFillTx/>
                <a:latin typeface="CiscoSansTT Thin"/>
                <a:ea typeface="+mn-ea"/>
                <a:cs typeface="CiscoSansTT Thin"/>
              </a:endParaRPr>
            </a:p>
          </p:txBody>
        </p:sp>
        <p:sp>
          <p:nvSpPr>
            <p:cNvPr id="30" name="Rectangle 29"/>
            <p:cNvSpPr/>
            <p:nvPr/>
          </p:nvSpPr>
          <p:spPr>
            <a:xfrm>
              <a:off x="5006310" y="6166340"/>
              <a:ext cx="1737495" cy="338554"/>
            </a:xfrm>
            <a:prstGeom prst="rect">
              <a:avLst/>
            </a:prstGeom>
          </p:spPr>
          <p:txBody>
            <a:bodyPr wrap="none">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000"/>
                  </a:solidFill>
                  <a:effectLst/>
                  <a:uLnTx/>
                  <a:uFillTx/>
                  <a:latin typeface="CiscoSansTT"/>
                  <a:ea typeface="+mn-ea"/>
                  <a:cs typeface="CiscoSansTT"/>
                </a:rPr>
                <a:t>Global Supply Chain?</a:t>
              </a:r>
            </a:p>
          </p:txBody>
        </p:sp>
        <p:sp>
          <p:nvSpPr>
            <p:cNvPr id="31" name="TextBox 30"/>
            <p:cNvSpPr txBox="1"/>
            <p:nvPr/>
          </p:nvSpPr>
          <p:spPr>
            <a:xfrm>
              <a:off x="70719" y="4772795"/>
              <a:ext cx="1295400" cy="574644"/>
            </a:xfrm>
            <a:prstGeom prst="rect">
              <a:avLst/>
            </a:prstGeom>
            <a:noFill/>
          </p:spPr>
          <p:txBody>
            <a:bodyPr wrap="square" rtlCol="0">
              <a:spAutoFit/>
            </a:bodyPr>
            <a:lstStyle/>
            <a:p>
              <a:pPr marL="0" marR="0" lvl="0" indent="0" algn="l" defTabSz="914304"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solidFill>
                  <a:effectLst/>
                  <a:uLnTx/>
                  <a:uFillTx/>
                  <a:latin typeface="CiscoSansTT Thin"/>
                  <a:ea typeface="+mn-ea"/>
                  <a:cs typeface="CiscoSansTT Thin"/>
                </a:rPr>
                <a:t>Introduce new IOT </a:t>
              </a:r>
              <a:r>
                <a:rPr kumimoji="0" lang="en-US" sz="1667" b="0" i="0" u="none" strike="noStrike" kern="1200" cap="none" spc="0" normalizeH="0" baseline="0" noProof="0" dirty="0">
                  <a:ln>
                    <a:noFill/>
                  </a:ln>
                  <a:solidFill>
                    <a:srgbClr val="FFC000"/>
                  </a:solidFill>
                  <a:effectLst/>
                  <a:uLnTx/>
                  <a:uFillTx/>
                  <a:latin typeface="CiscoSansTT Thin"/>
                  <a:ea typeface="+mn-ea"/>
                  <a:cs typeface="CiscoSansTT Thin"/>
                </a:rPr>
                <a:t>solutions faster</a:t>
              </a:r>
              <a:r>
                <a:rPr kumimoji="0" lang="en-US" sz="1467" b="0" i="0" u="none" strike="noStrike" kern="1200" cap="none" spc="0" normalizeH="0" baseline="0" noProof="0" dirty="0">
                  <a:ln>
                    <a:noFill/>
                  </a:ln>
                  <a:solidFill>
                    <a:prstClr val="white"/>
                  </a:solidFill>
                  <a:effectLst/>
                  <a:uLnTx/>
                  <a:uFillTx/>
                  <a:latin typeface="CiscoSansTT Thin"/>
                  <a:ea typeface="+mn-ea"/>
                  <a:cs typeface="CiscoSansTT Thin"/>
                </a:rPr>
                <a:t>?</a:t>
              </a:r>
              <a:endParaRPr kumimoji="0" lang="en-US" sz="1600" b="0" i="0" u="none" strike="noStrike" kern="1200" cap="none" spc="0" normalizeH="0" baseline="0" noProof="0" dirty="0">
                <a:ln>
                  <a:noFill/>
                </a:ln>
                <a:solidFill>
                  <a:prstClr val="white"/>
                </a:solidFill>
                <a:effectLst/>
                <a:uLnTx/>
                <a:uFillTx/>
                <a:latin typeface="CiscoSansTT Thin"/>
                <a:ea typeface="+mn-ea"/>
                <a:cs typeface="CiscoSansTT Thin"/>
              </a:endParaRPr>
            </a:p>
          </p:txBody>
        </p:sp>
        <p:sp>
          <p:nvSpPr>
            <p:cNvPr id="32" name="TextBox 31"/>
            <p:cNvSpPr txBox="1"/>
            <p:nvPr/>
          </p:nvSpPr>
          <p:spPr>
            <a:xfrm>
              <a:off x="152400" y="4501491"/>
              <a:ext cx="1143000" cy="318100"/>
            </a:xfrm>
            <a:prstGeom prst="rect">
              <a:avLst/>
            </a:prstGeom>
            <a:noFill/>
          </p:spPr>
          <p:txBody>
            <a:bodyPr wrap="square" rtlCol="0">
              <a:spAutoFit/>
            </a:bodyPr>
            <a:lstStyle>
              <a:defPPr>
                <a:defRPr lang="en-US"/>
              </a:defPPr>
              <a:lvl1pPr defTabSz="1097236">
                <a:defRPr sz="1760">
                  <a:solidFill>
                    <a:prstClr val="white"/>
                  </a:solidFill>
                  <a:latin typeface="CiscoSansTT Thin"/>
                  <a:cs typeface="CiscoSansTT Thin"/>
                </a:defRPr>
              </a:lvl1pPr>
            </a:lstStyle>
            <a:p>
              <a:pPr marL="0" marR="0" lvl="0" indent="0" algn="l" defTabSz="1097236"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solidFill>
                  <a:effectLst/>
                  <a:uLnTx/>
                  <a:uFillTx/>
                  <a:latin typeface="CiscoSansTT Thin"/>
                  <a:ea typeface="+mn-ea"/>
                </a:rPr>
                <a:t>How Can I</a:t>
              </a:r>
            </a:p>
          </p:txBody>
        </p:sp>
      </p:grpSp>
      <p:sp>
        <p:nvSpPr>
          <p:cNvPr id="5" name="TextBox 4"/>
          <p:cNvSpPr txBox="1"/>
          <p:nvPr/>
        </p:nvSpPr>
        <p:spPr>
          <a:xfrm>
            <a:off x="1066801" y="381000"/>
            <a:ext cx="210314" cy="220510"/>
          </a:xfrm>
          <a:prstGeom prst="rect">
            <a:avLst/>
          </a:prstGeom>
          <a:noFill/>
        </p:spPr>
        <p:txBody>
          <a:bodyPr wrap="none" rtlCol="0">
            <a:spAutoFit/>
          </a:bodyPr>
          <a:lstStyle/>
          <a:p>
            <a:pPr marL="0" marR="0" lvl="0" indent="0" algn="l" defTabSz="668231"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B1BABF"/>
                </a:solidFill>
                <a:effectLst/>
                <a:uLnTx/>
                <a:uFillTx/>
                <a:latin typeface="Intel Clear"/>
                <a:ea typeface="+mn-ea"/>
                <a:cs typeface="Neo Sans Intel"/>
              </a:rPr>
              <a:t> </a:t>
            </a:r>
          </a:p>
        </p:txBody>
      </p:sp>
      <p:sp>
        <p:nvSpPr>
          <p:cNvPr id="33" name="Title 1"/>
          <p:cNvSpPr txBox="1">
            <a:spLocks/>
          </p:cNvSpPr>
          <p:nvPr/>
        </p:nvSpPr>
        <p:spPr>
          <a:xfrm>
            <a:off x="270934" y="3483"/>
            <a:ext cx="11248103" cy="754053"/>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pPr marL="0" marR="0" lvl="0" indent="0" algn="l" defTabSz="1463040" rtl="0" eaLnBrk="1" fontAlgn="auto" latinLnBrk="0" hangingPunct="1">
              <a:lnSpc>
                <a:spcPct val="100000"/>
              </a:lnSpc>
              <a:spcBef>
                <a:spcPct val="0"/>
              </a:spcBef>
              <a:spcAft>
                <a:spcPts val="0"/>
              </a:spcAft>
              <a:buClrTx/>
              <a:buSzTx/>
              <a:buFontTx/>
              <a:buNone/>
              <a:tabLst/>
              <a:defRPr/>
            </a:pPr>
            <a:r>
              <a:rPr kumimoji="0" lang="en-US" sz="4400" b="0" i="0" u="none" strike="noStrike" kern="0" cap="none" spc="100" normalizeH="0" baseline="0" noProof="0" dirty="0">
                <a:ln>
                  <a:noFill/>
                </a:ln>
                <a:solidFill>
                  <a:srgbClr val="F3D54E"/>
                </a:solidFill>
                <a:effectLst>
                  <a:outerShdw blurRad="431800" algn="ctr" rotWithShape="0">
                    <a:prstClr val="black"/>
                  </a:outerShdw>
                </a:effectLst>
                <a:uLnTx/>
                <a:uFillTx/>
                <a:latin typeface="Intel Clear Pro"/>
                <a:ea typeface="+mj-ea"/>
                <a:cs typeface="+mj-cs"/>
              </a:rPr>
              <a:t>Industrial</a:t>
            </a:r>
            <a:r>
              <a:rPr kumimoji="0" lang="en-US" sz="4400" b="0" i="0" u="none" strike="noStrike" kern="1200" cap="none" spc="0" normalizeH="0" baseline="0" noProof="0" dirty="0">
                <a:ln>
                  <a:noFill/>
                </a:ln>
                <a:solidFill>
                  <a:prstClr val="white">
                    <a:alpha val="90000"/>
                  </a:prstClr>
                </a:solidFill>
                <a:effectLst/>
                <a:uLnTx/>
                <a:uFillTx/>
                <a:latin typeface="Intel Clear Pro"/>
                <a:ea typeface="+mj-ea"/>
                <a:cs typeface="+mj-cs"/>
              </a:rPr>
              <a:t> customers are asking …</a:t>
            </a:r>
          </a:p>
        </p:txBody>
      </p:sp>
    </p:spTree>
    <p:extLst>
      <p:ext uri="{BB962C8B-B14F-4D97-AF65-F5344CB8AC3E}">
        <p14:creationId xmlns:p14="http://schemas.microsoft.com/office/powerpoint/2010/main" val="1028182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F3D54E">
                    <a:alpha val="90000"/>
                  </a:srgbClr>
                </a:solidFill>
              </a:rPr>
              <a:t>Visibility </a:t>
            </a:r>
            <a:r>
              <a:rPr lang="en-US" dirty="0"/>
              <a:t>Leveraged for decision making</a:t>
            </a:r>
          </a:p>
        </p:txBody>
      </p:sp>
      <p:sp>
        <p:nvSpPr>
          <p:cNvPr id="3" name="Text Placeholder 2"/>
          <p:cNvSpPr>
            <a:spLocks noGrp="1"/>
          </p:cNvSpPr>
          <p:nvPr>
            <p:ph type="body" sz="quarter" idx="13"/>
          </p:nvPr>
        </p:nvSpPr>
        <p:spPr/>
        <p:txBody>
          <a:bodyPr/>
          <a:lstStyle/>
          <a:p>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Matt Wells, product general manager for automation software at GE Digital, based in San Ramon, Calif.</a:t>
            </a:r>
            <a:endParaRPr lang="en-US" dirty="0"/>
          </a:p>
        </p:txBody>
      </p:sp>
      <p:sp>
        <p:nvSpPr>
          <p:cNvPr id="2" name="Slide Number Placeholder 1"/>
          <p:cNvSpPr>
            <a:spLocks noGrp="1"/>
          </p:cNvSpPr>
          <p:nvPr>
            <p:ph type="sldNum" sz="quarter" idx="14"/>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800" b="0" i="0" u="none" strike="noStrike" kern="1200" cap="none" spc="0" normalizeH="0" baseline="0" noProof="0" smtClean="0">
                <a:ln>
                  <a:noFill/>
                </a:ln>
                <a:solidFill>
                  <a:prstClr val="white"/>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18</a:t>
            </a:fld>
            <a:endParaRPr kumimoji="0" lang="en-US" sz="18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9" name="Content Placeholder 8"/>
          <p:cNvSpPr>
            <a:spLocks noGrp="1"/>
          </p:cNvSpPr>
          <p:nvPr>
            <p:ph sz="quarter" idx="15"/>
          </p:nvPr>
        </p:nvSpPr>
        <p:spPr/>
        <p:txBody>
          <a:bodyPr/>
          <a:lstStyle/>
          <a:p>
            <a:pPr algn="ct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“While manufacturers have long had access to data collected on the plant floor, it's typically been locked away in proprietary manufacturing software silos… That changes with IoT, which makes it far easier to collect and manage large amounts of manufacturing data… When paired with analytics, companies will gain better insights, allowing them to optimize plant operations, reduce quality defects and perform preventative maintenance</a:t>
            </a:r>
            <a:r>
              <a:rPr lang="en-US" i="1" dirty="0"/>
              <a:t>”</a:t>
            </a:r>
            <a:endPar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a:p>
            <a:pPr algn="ctr"/>
            <a:endParaRPr lang="en-US" i="1" dirty="0"/>
          </a:p>
          <a:p>
            <a:pPr algn="ctr"/>
            <a:r>
              <a:rPr lang="en-US" i="1" dirty="0"/>
              <a:t>- Matt Wells, product general manager for automation software at GE Digital</a:t>
            </a:r>
            <a:endPar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8905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accent3">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Industrial</a:t>
            </a:r>
            <a:r>
              <a:rPr lang="en-US" sz="4400" dirty="0">
                <a:latin typeface="Intel Clear Pro" panose="020B0804020202060201" pitchFamily="34" charset="0"/>
                <a:ea typeface="Intel Clear Pro" panose="020B0804020202060201" pitchFamily="34" charset="0"/>
                <a:cs typeface="Intel Clear Pro" panose="020B0804020202060201" pitchFamily="34" charset="0"/>
              </a:rPr>
              <a:t> Edge Compute is Transforming</a:t>
            </a:r>
          </a:p>
        </p:txBody>
      </p:sp>
      <p:sp>
        <p:nvSpPr>
          <p:cNvPr id="5" name="Text Placeholder 4">
            <a:extLst>
              <a:ext uri="{FF2B5EF4-FFF2-40B4-BE49-F238E27FC236}">
                <a16:creationId xmlns:a16="http://schemas.microsoft.com/office/drawing/2014/main" id="{A359F350-FA0C-415D-A2BD-591625BA75D6}"/>
              </a:ext>
            </a:extLst>
          </p:cNvPr>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a:prstGeom prst="rect">
            <a:avLst/>
          </a:prstGeom>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800" b="0" i="0" u="none" strike="noStrike" kern="1200" cap="none" spc="0" normalizeH="0" baseline="0" noProof="0" smtClean="0">
                <a:ln>
                  <a:noFill/>
                </a:ln>
                <a:solidFill>
                  <a:srgbClr val="FFFFFF">
                    <a:tint val="75000"/>
                  </a:srgbClr>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19</a:t>
            </a:fld>
            <a:endParaRPr kumimoji="0" lang="en-US" sz="1800" b="0" i="0" u="none" strike="noStrike" kern="1200" cap="none" spc="0" normalizeH="0" baseline="0" noProof="0" dirty="0">
              <a:ln>
                <a:noFill/>
              </a:ln>
              <a:solidFill>
                <a:srgbClr val="FFFFFF">
                  <a:tint val="75000"/>
                </a:srgbClr>
              </a:solidFill>
              <a:effectLst/>
              <a:uLnTx/>
              <a:uFillTx/>
              <a:latin typeface="Intel Clear"/>
              <a:ea typeface="+mn-ea"/>
              <a:cs typeface="+mn-cs"/>
            </a:endParaRPr>
          </a:p>
        </p:txBody>
      </p:sp>
      <p:sp>
        <p:nvSpPr>
          <p:cNvPr id="75" name="Rounded Rectangle 74"/>
          <p:cNvSpPr/>
          <p:nvPr/>
        </p:nvSpPr>
        <p:spPr>
          <a:xfrm>
            <a:off x="471950" y="5184493"/>
            <a:ext cx="11248101" cy="976625"/>
          </a:xfrm>
          <a:prstGeom prst="roundRect">
            <a:avLst>
              <a:gd name="adj" fmla="val 6579"/>
            </a:avLst>
          </a:prstGeom>
          <a:solidFill>
            <a:schemeClr val="bg1">
              <a:lumMod val="75000"/>
              <a:alpha val="90000"/>
            </a:schemeClr>
          </a:solidFill>
          <a:ln>
            <a:solidFill>
              <a:srgbClr val="00AEEF"/>
            </a:solidFill>
          </a:ln>
        </p:spPr>
        <p:txBody>
          <a:bodyPr wrap="square">
            <a:noAutofit/>
          </a:bodyPr>
          <a:lstStyle/>
          <a:p>
            <a:pPr marL="0" marR="0" lvl="0" indent="0" algn="ctr" defTabSz="609585"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enabled by Technical Pillars of Transformation</a:t>
            </a:r>
          </a:p>
        </p:txBody>
      </p:sp>
      <p:sp>
        <p:nvSpPr>
          <p:cNvPr id="76" name="Rectangle 75"/>
          <p:cNvSpPr/>
          <p:nvPr/>
        </p:nvSpPr>
        <p:spPr bwMode="auto">
          <a:xfrm>
            <a:off x="1024895" y="5709665"/>
            <a:ext cx="1293807"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Virtualization</a:t>
            </a:r>
          </a:p>
        </p:txBody>
      </p:sp>
      <p:sp>
        <p:nvSpPr>
          <p:cNvPr id="77" name="Rectangle 76"/>
          <p:cNvSpPr/>
          <p:nvPr/>
        </p:nvSpPr>
        <p:spPr bwMode="auto">
          <a:xfrm>
            <a:off x="3158562" y="5709665"/>
            <a:ext cx="838554"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Security</a:t>
            </a:r>
          </a:p>
        </p:txBody>
      </p:sp>
      <p:sp>
        <p:nvSpPr>
          <p:cNvPr id="78" name="Rectangle 77"/>
          <p:cNvSpPr/>
          <p:nvPr/>
        </p:nvSpPr>
        <p:spPr bwMode="auto">
          <a:xfrm>
            <a:off x="4682549" y="5709665"/>
            <a:ext cx="681460"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Safety</a:t>
            </a:r>
          </a:p>
        </p:txBody>
      </p:sp>
      <p:sp>
        <p:nvSpPr>
          <p:cNvPr id="79" name="Rectangle 78"/>
          <p:cNvSpPr/>
          <p:nvPr/>
        </p:nvSpPr>
        <p:spPr bwMode="auto">
          <a:xfrm>
            <a:off x="6138679" y="5709665"/>
            <a:ext cx="1194420"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Analytics (AI)</a:t>
            </a:r>
          </a:p>
        </p:txBody>
      </p:sp>
      <p:sp>
        <p:nvSpPr>
          <p:cNvPr id="80" name="Rectangle 79"/>
          <p:cNvSpPr/>
          <p:nvPr/>
        </p:nvSpPr>
        <p:spPr bwMode="auto">
          <a:xfrm>
            <a:off x="10384909" y="5709665"/>
            <a:ext cx="869010"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Real time</a:t>
            </a:r>
          </a:p>
        </p:txBody>
      </p:sp>
      <p:sp>
        <p:nvSpPr>
          <p:cNvPr id="90" name="Rectangle 89"/>
          <p:cNvSpPr/>
          <p:nvPr/>
        </p:nvSpPr>
        <p:spPr bwMode="auto">
          <a:xfrm>
            <a:off x="8258187" y="5709666"/>
            <a:ext cx="1282585"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Machine vision</a:t>
            </a:r>
          </a:p>
        </p:txBody>
      </p:sp>
      <p:sp>
        <p:nvSpPr>
          <p:cNvPr id="91" name="Rectangle 90"/>
          <p:cNvSpPr/>
          <p:nvPr/>
        </p:nvSpPr>
        <p:spPr bwMode="auto">
          <a:xfrm>
            <a:off x="1037763" y="1057772"/>
            <a:ext cx="5505075" cy="898708"/>
          </a:xfrm>
          <a:prstGeom prst="rect">
            <a:avLst/>
          </a:prstGeom>
          <a:no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0" tIns="121920" rIns="243840" bIns="121920" numCol="1" rtlCol="0" anchor="t" anchorCtr="0" compatLnSpc="1">
            <a:prstTxWarp prst="textNoShape">
              <a:avLst/>
            </a:prstTxWarp>
            <a:spAutoFit/>
          </a:bodyPr>
          <a:lstStyle/>
          <a:p>
            <a:pPr marL="0" marR="0" lvl="0" indent="0" algn="ctr" defTabSz="1088175" rtl="0" eaLnBrk="1" fontAlgn="auto" latinLnBrk="0" hangingPunct="1">
              <a:lnSpc>
                <a:spcPct val="7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From</a:t>
            </a:r>
            <a:r>
              <a:rPr kumimoji="0" lang="en-US" sz="32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This…</a:t>
            </a:r>
          </a:p>
          <a:p>
            <a:pPr marL="0" marR="0" lvl="0" indent="0" algn="ctr" defTabSz="108817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Proprietary, Specialized, Monolithic</a:t>
            </a:r>
            <a:endParaRPr kumimoji="0" lang="en-US" sz="3333"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98" name="Rectangle 97"/>
          <p:cNvSpPr/>
          <p:nvPr/>
        </p:nvSpPr>
        <p:spPr bwMode="auto">
          <a:xfrm>
            <a:off x="7458270" y="1110790"/>
            <a:ext cx="4119575" cy="898708"/>
          </a:xfrm>
          <a:prstGeom prst="rect">
            <a:avLst/>
          </a:prstGeom>
          <a:no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0" tIns="121920" rIns="243840" bIns="121920" numCol="1" rtlCol="0" anchor="t" anchorCtr="0" compatLnSpc="1">
            <a:prstTxWarp prst="textNoShape">
              <a:avLst/>
            </a:prstTxWarp>
            <a:spAutoFit/>
          </a:bodyPr>
          <a:lstStyle/>
          <a:p>
            <a:pPr marL="0" marR="0" lvl="0" indent="0" algn="ctr" defTabSz="1088175" rtl="0" eaLnBrk="1" fontAlgn="auto" latinLnBrk="0" hangingPunct="1">
              <a:lnSpc>
                <a:spcPct val="7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To</a:t>
            </a:r>
            <a:r>
              <a:rPr kumimoji="0" lang="en-US" sz="32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This…</a:t>
            </a:r>
          </a:p>
          <a:p>
            <a:pPr marL="0" marR="0" lvl="0" indent="0" algn="ctr" defTabSz="108817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Virtualized, Open, Interoperable</a:t>
            </a:r>
            <a:endParaRPr kumimoji="0" lang="en-US" sz="3667"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14" name="Right Arrow 113"/>
          <p:cNvSpPr/>
          <p:nvPr/>
        </p:nvSpPr>
        <p:spPr bwMode="auto">
          <a:xfrm>
            <a:off x="5459402" y="2083511"/>
            <a:ext cx="2321637" cy="1169168"/>
          </a:xfrm>
          <a:prstGeom prst="rightArrow">
            <a:avLst>
              <a:gd name="adj1" fmla="val 50000"/>
              <a:gd name="adj2" fmla="val 34604"/>
            </a:avLst>
          </a:prstGeom>
          <a:solidFill>
            <a:srgbClr val="00B0F0"/>
          </a:solidFill>
          <a:ln w="19050" cap="flat" cmpd="sng" algn="ctr">
            <a:noFill/>
            <a:prstDash val="solid"/>
            <a:round/>
            <a:headEnd type="none" w="med" len="med"/>
            <a:tailEnd type="none" w="med" len="med"/>
          </a:ln>
          <a:effectLst/>
        </p:spPr>
        <p:txBody>
          <a:bodyPr vert="horz" wrap="square" lIns="108824" tIns="54413" rIns="108824" bIns="54413" numCol="1" rtlCol="0" anchor="t" anchorCtr="0" compatLnSpc="1">
            <a:prstTxWarp prst="textNoShape">
              <a:avLst/>
            </a:prstTxWarp>
            <a:noAutofit/>
          </a:bodyPr>
          <a:lstStyle/>
          <a:p>
            <a:pPr marL="0" marR="0" lvl="0" indent="0" algn="ctr" defTabSz="1088121" rtl="0" eaLnBrk="0" fontAlgn="base" latinLnBrk="0" hangingPunct="0">
              <a:lnSpc>
                <a:spcPct val="80000"/>
              </a:lnSpc>
              <a:spcBef>
                <a:spcPct val="50000"/>
              </a:spcBef>
              <a:spcAft>
                <a:spcPct val="0"/>
              </a:spcAft>
              <a:buClrTx/>
              <a:buSzTx/>
              <a:buFontTx/>
              <a:buNone/>
              <a:tabLst/>
              <a:defRPr/>
            </a:pPr>
            <a:endParaRPr kumimoji="0" lang="en-US" sz="1333"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ntel Clear"/>
              <a:ea typeface="Intel Clear" charset="0"/>
              <a:cs typeface="Intel Clear" charset="0"/>
            </a:endParaRPr>
          </a:p>
        </p:txBody>
      </p:sp>
      <p:grpSp>
        <p:nvGrpSpPr>
          <p:cNvPr id="21" name="Group 20"/>
          <p:cNvGrpSpPr/>
          <p:nvPr/>
        </p:nvGrpSpPr>
        <p:grpSpPr>
          <a:xfrm>
            <a:off x="1431458" y="2134782"/>
            <a:ext cx="4604799" cy="1066628"/>
            <a:chOff x="969906" y="1769040"/>
            <a:chExt cx="3453599" cy="799971"/>
          </a:xfrm>
        </p:grpSpPr>
        <p:grpSp>
          <p:nvGrpSpPr>
            <p:cNvPr id="18" name="Group 17"/>
            <p:cNvGrpSpPr/>
            <p:nvPr/>
          </p:nvGrpSpPr>
          <p:grpSpPr>
            <a:xfrm>
              <a:off x="3107931" y="1769040"/>
              <a:ext cx="602901" cy="799971"/>
              <a:chOff x="3107931" y="1404867"/>
              <a:chExt cx="602901" cy="799971"/>
            </a:xfrm>
          </p:grpSpPr>
          <p:sp>
            <p:nvSpPr>
              <p:cNvPr id="102" name="Rounded Rectangle 101"/>
              <p:cNvSpPr/>
              <p:nvPr/>
            </p:nvSpPr>
            <p:spPr bwMode="auto">
              <a:xfrm>
                <a:off x="3107931"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067" b="1" i="0" u="none" strike="noStrike" kern="0" cap="none" spc="0" normalizeH="0" baseline="0" noProof="0" dirty="0">
                    <a:ln>
                      <a:noFill/>
                    </a:ln>
                    <a:solidFill>
                      <a:srgbClr val="339933"/>
                    </a:solidFill>
                    <a:effectLst/>
                    <a:uLnTx/>
                    <a:uFillTx/>
                    <a:latin typeface="Intel Clear"/>
                    <a:ea typeface="Intel Clear" charset="0"/>
                    <a:cs typeface="Intel Clear" charset="0"/>
                  </a:rPr>
                  <a:t>Robotics</a:t>
                </a:r>
              </a:p>
            </p:txBody>
          </p:sp>
          <p:pic>
            <p:nvPicPr>
              <p:cNvPr id="103" name="Picture 10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35331" y="1813826"/>
                <a:ext cx="356922" cy="305213"/>
              </a:xfrm>
              <a:prstGeom prst="rect">
                <a:avLst/>
              </a:prstGeom>
            </p:spPr>
          </p:pic>
        </p:grpSp>
        <p:grpSp>
          <p:nvGrpSpPr>
            <p:cNvPr id="17" name="Group 16"/>
            <p:cNvGrpSpPr/>
            <p:nvPr/>
          </p:nvGrpSpPr>
          <p:grpSpPr>
            <a:xfrm>
              <a:off x="2395256" y="1769040"/>
              <a:ext cx="602901" cy="799971"/>
              <a:chOff x="2395256" y="1404867"/>
              <a:chExt cx="602901" cy="799971"/>
            </a:xfrm>
          </p:grpSpPr>
          <p:sp>
            <p:nvSpPr>
              <p:cNvPr id="101" name="Rounded Rectangle 100"/>
              <p:cNvSpPr/>
              <p:nvPr/>
            </p:nvSpPr>
            <p:spPr bwMode="auto">
              <a:xfrm>
                <a:off x="2395256"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HMI</a:t>
                </a:r>
              </a:p>
            </p:txBody>
          </p:sp>
          <p:pic>
            <p:nvPicPr>
              <p:cNvPr id="105" name="Picture 10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506252" y="1748347"/>
                <a:ext cx="418102" cy="436171"/>
              </a:xfrm>
              <a:prstGeom prst="rect">
                <a:avLst/>
              </a:prstGeom>
            </p:spPr>
          </p:pic>
        </p:grpSp>
        <p:grpSp>
          <p:nvGrpSpPr>
            <p:cNvPr id="16" name="Group 15"/>
            <p:cNvGrpSpPr/>
            <p:nvPr/>
          </p:nvGrpSpPr>
          <p:grpSpPr>
            <a:xfrm>
              <a:off x="1682581" y="1769040"/>
              <a:ext cx="602901" cy="799971"/>
              <a:chOff x="1682581" y="1404867"/>
              <a:chExt cx="602901" cy="799971"/>
            </a:xfrm>
          </p:grpSpPr>
          <p:sp>
            <p:nvSpPr>
              <p:cNvPr id="100" name="Rounded Rectangle 99"/>
              <p:cNvSpPr/>
              <p:nvPr/>
            </p:nvSpPr>
            <p:spPr bwMode="auto">
              <a:xfrm>
                <a:off x="1682581"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PLC</a:t>
                </a:r>
              </a:p>
            </p:txBody>
          </p:sp>
          <p:pic>
            <p:nvPicPr>
              <p:cNvPr id="106" name="Picture 10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734331" y="1831187"/>
                <a:ext cx="448765" cy="270491"/>
              </a:xfrm>
              <a:prstGeom prst="rect">
                <a:avLst/>
              </a:prstGeom>
            </p:spPr>
          </p:pic>
        </p:grpSp>
        <p:grpSp>
          <p:nvGrpSpPr>
            <p:cNvPr id="15" name="Group 14"/>
            <p:cNvGrpSpPr/>
            <p:nvPr/>
          </p:nvGrpSpPr>
          <p:grpSpPr>
            <a:xfrm>
              <a:off x="969906" y="1769040"/>
              <a:ext cx="602901" cy="799971"/>
              <a:chOff x="969906" y="1404867"/>
              <a:chExt cx="602901" cy="799971"/>
            </a:xfrm>
          </p:grpSpPr>
          <p:sp>
            <p:nvSpPr>
              <p:cNvPr id="99" name="Rounded Rectangle 98"/>
              <p:cNvSpPr/>
              <p:nvPr/>
            </p:nvSpPr>
            <p:spPr bwMode="auto">
              <a:xfrm>
                <a:off x="969906"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DCS</a:t>
                </a:r>
              </a:p>
            </p:txBody>
          </p:sp>
          <p:pic>
            <p:nvPicPr>
              <p:cNvPr id="107" name="Picture 106"/>
              <p:cNvPicPr>
                <a:picLocks noChangeAspect="1"/>
              </p:cNvPicPr>
              <p:nvPr/>
            </p:nvPicPr>
            <p:blipFill rotWithShape="1">
              <a:blip r:embed="rId7" cstate="email">
                <a:extLst>
                  <a:ext uri="{28A0092B-C50C-407E-A947-70E740481C1C}">
                    <a14:useLocalDpi xmlns:a14="http://schemas.microsoft.com/office/drawing/2010/main"/>
                  </a:ext>
                </a:extLst>
              </a:blip>
              <a:srcRect l="-12851"/>
              <a:stretch/>
            </p:blipFill>
            <p:spPr>
              <a:xfrm>
                <a:off x="1129509" y="1772625"/>
                <a:ext cx="247083" cy="387615"/>
              </a:xfrm>
              <a:prstGeom prst="rect">
                <a:avLst/>
              </a:prstGeom>
            </p:spPr>
          </p:pic>
        </p:grpSp>
        <p:grpSp>
          <p:nvGrpSpPr>
            <p:cNvPr id="19" name="Group 18"/>
            <p:cNvGrpSpPr/>
            <p:nvPr/>
          </p:nvGrpSpPr>
          <p:grpSpPr>
            <a:xfrm>
              <a:off x="3820604" y="1769040"/>
              <a:ext cx="602901" cy="799971"/>
              <a:chOff x="3820604" y="1404867"/>
              <a:chExt cx="602901" cy="799971"/>
            </a:xfrm>
          </p:grpSpPr>
          <p:sp>
            <p:nvSpPr>
              <p:cNvPr id="119" name="Rounded Rectangle 118"/>
              <p:cNvSpPr/>
              <p:nvPr/>
            </p:nvSpPr>
            <p:spPr bwMode="auto">
              <a:xfrm>
                <a:off x="3820604"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MV</a:t>
                </a:r>
              </a:p>
            </p:txBody>
          </p:sp>
          <p:pic>
            <p:nvPicPr>
              <p:cNvPr id="129" name="Picture 1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70603" y="1855648"/>
                <a:ext cx="299150" cy="221568"/>
              </a:xfrm>
              <a:prstGeom prst="rect">
                <a:avLst/>
              </a:prstGeom>
            </p:spPr>
          </p:pic>
        </p:grpSp>
      </p:grpSp>
      <p:sp>
        <p:nvSpPr>
          <p:cNvPr id="131" name="TextBox 130"/>
          <p:cNvSpPr txBox="1"/>
          <p:nvPr/>
        </p:nvSpPr>
        <p:spPr>
          <a:xfrm rot="16200000">
            <a:off x="41624" y="2745294"/>
            <a:ext cx="1242296" cy="293478"/>
          </a:xfrm>
          <a:prstGeom prst="rect">
            <a:avLst/>
          </a:prstGeom>
          <a:noFill/>
        </p:spPr>
        <p:txBody>
          <a:bodyPr wrap="square" rtlCol="0">
            <a:spAutoFit/>
          </a:bodyPr>
          <a:lstStyle/>
          <a:p>
            <a:pPr marL="0" marR="0" lvl="0" indent="0" algn="ctr" defTabSz="914377" rtl="0" eaLnBrk="1" fontAlgn="auto" latinLnBrk="0" hangingPunct="1">
              <a:lnSpc>
                <a:spcPct val="7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Neo Sans Intel Medium"/>
                <a:ea typeface="+mn-ea"/>
                <a:cs typeface="+mn-cs"/>
              </a:rPr>
              <a:t>Control</a:t>
            </a:r>
          </a:p>
        </p:txBody>
      </p:sp>
      <p:grpSp>
        <p:nvGrpSpPr>
          <p:cNvPr id="20" name="Group 19"/>
          <p:cNvGrpSpPr/>
          <p:nvPr/>
        </p:nvGrpSpPr>
        <p:grpSpPr>
          <a:xfrm>
            <a:off x="8327226" y="1956480"/>
            <a:ext cx="2381661" cy="1423229"/>
            <a:chOff x="6062353" y="1278289"/>
            <a:chExt cx="2284088" cy="1364923"/>
          </a:xfrm>
        </p:grpSpPr>
        <p:sp>
          <p:nvSpPr>
            <p:cNvPr id="109" name="Rounded Rectangle 108"/>
            <p:cNvSpPr>
              <a:spLocks noChangeAspect="1"/>
            </p:cNvSpPr>
            <p:nvPr/>
          </p:nvSpPr>
          <p:spPr bwMode="auto">
            <a:xfrm>
              <a:off x="7189136" y="1548300"/>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DCS</a:t>
              </a:r>
            </a:p>
          </p:txBody>
        </p:sp>
        <p:sp>
          <p:nvSpPr>
            <p:cNvPr id="110" name="Rounded Rectangle 109"/>
            <p:cNvSpPr>
              <a:spLocks noChangeAspect="1"/>
            </p:cNvSpPr>
            <p:nvPr/>
          </p:nvSpPr>
          <p:spPr bwMode="auto">
            <a:xfrm>
              <a:off x="7189136" y="1832714"/>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PLC</a:t>
              </a:r>
            </a:p>
          </p:txBody>
        </p:sp>
        <p:sp>
          <p:nvSpPr>
            <p:cNvPr id="111" name="Rounded Rectangle 110"/>
            <p:cNvSpPr>
              <a:spLocks noChangeAspect="1"/>
            </p:cNvSpPr>
            <p:nvPr/>
          </p:nvSpPr>
          <p:spPr bwMode="auto">
            <a:xfrm>
              <a:off x="7542257" y="1649336"/>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HMI</a:t>
              </a:r>
            </a:p>
          </p:txBody>
        </p:sp>
        <p:sp>
          <p:nvSpPr>
            <p:cNvPr id="112" name="Rounded Rectangle 111"/>
            <p:cNvSpPr>
              <a:spLocks noChangeAspect="1"/>
            </p:cNvSpPr>
            <p:nvPr/>
          </p:nvSpPr>
          <p:spPr bwMode="auto">
            <a:xfrm>
              <a:off x="7189136" y="2119039"/>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MC</a:t>
              </a:r>
            </a:p>
          </p:txBody>
        </p:sp>
        <p:sp>
          <p:nvSpPr>
            <p:cNvPr id="113" name="Rounded Rectangle 112"/>
            <p:cNvSpPr>
              <a:spLocks noChangeAspect="1"/>
            </p:cNvSpPr>
            <p:nvPr/>
          </p:nvSpPr>
          <p:spPr bwMode="auto">
            <a:xfrm>
              <a:off x="7542257" y="1934171"/>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MV</a:t>
              </a:r>
            </a:p>
          </p:txBody>
        </p:sp>
        <p:sp>
          <p:nvSpPr>
            <p:cNvPr id="133" name="Freeform 362"/>
            <p:cNvSpPr>
              <a:spLocks/>
            </p:cNvSpPr>
            <p:nvPr/>
          </p:nvSpPr>
          <p:spPr bwMode="auto">
            <a:xfrm>
              <a:off x="6062353" y="1278289"/>
              <a:ext cx="2284088" cy="1364923"/>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sp>
          <p:nvSpPr>
            <p:cNvPr id="134" name="Freeform 363"/>
            <p:cNvSpPr>
              <a:spLocks noEditPoints="1"/>
            </p:cNvSpPr>
            <p:nvPr/>
          </p:nvSpPr>
          <p:spPr bwMode="auto">
            <a:xfrm>
              <a:off x="6701131" y="1793624"/>
              <a:ext cx="340706" cy="649840"/>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grpSp>
      <p:sp>
        <p:nvSpPr>
          <p:cNvPr id="135" name="TextBox 134"/>
          <p:cNvSpPr txBox="1"/>
          <p:nvPr/>
        </p:nvSpPr>
        <p:spPr>
          <a:xfrm rot="16200000">
            <a:off x="41624" y="4105670"/>
            <a:ext cx="1242296" cy="293478"/>
          </a:xfrm>
          <a:prstGeom prst="rect">
            <a:avLst/>
          </a:prstGeom>
          <a:noFill/>
        </p:spPr>
        <p:txBody>
          <a:bodyPr wrap="square" rtlCol="0">
            <a:spAutoFit/>
          </a:bodyPr>
          <a:lstStyle/>
          <a:p>
            <a:pPr marL="0" marR="0" lvl="0" indent="0" algn="ctr" defTabSz="914377" rtl="0" eaLnBrk="1" fontAlgn="auto" latinLnBrk="0" hangingPunct="1">
              <a:lnSpc>
                <a:spcPct val="7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Neo Sans Intel Medium"/>
                <a:ea typeface="+mn-ea"/>
                <a:cs typeface="+mn-cs"/>
              </a:rPr>
              <a:t>Analytics</a:t>
            </a:r>
          </a:p>
        </p:txBody>
      </p:sp>
      <p:sp>
        <p:nvSpPr>
          <p:cNvPr id="137" name="Right Arrow 136"/>
          <p:cNvSpPr/>
          <p:nvPr/>
        </p:nvSpPr>
        <p:spPr bwMode="auto">
          <a:xfrm>
            <a:off x="5354082" y="3595854"/>
            <a:ext cx="1557807" cy="1313111"/>
          </a:xfrm>
          <a:prstGeom prst="rightArrow">
            <a:avLst>
              <a:gd name="adj1" fmla="val 50000"/>
              <a:gd name="adj2" fmla="val 34604"/>
            </a:avLst>
          </a:prstGeom>
          <a:solidFill>
            <a:srgbClr val="00B0F0"/>
          </a:solidFill>
          <a:ln w="19050" cap="flat" cmpd="sng" algn="ctr">
            <a:noFill/>
            <a:prstDash val="solid"/>
            <a:round/>
            <a:headEnd type="none" w="med" len="med"/>
            <a:tailEnd type="none" w="med" len="med"/>
          </a:ln>
          <a:effectLst/>
        </p:spPr>
        <p:txBody>
          <a:bodyPr vert="horz" wrap="square" lIns="108824" tIns="54413" rIns="108824" bIns="54413" numCol="1" rtlCol="0" anchor="t" anchorCtr="0" compatLnSpc="1">
            <a:prstTxWarp prst="textNoShape">
              <a:avLst/>
            </a:prstTxWarp>
            <a:noAutofit/>
          </a:bodyPr>
          <a:lstStyle/>
          <a:p>
            <a:pPr marL="0" marR="0" lvl="0" indent="0" algn="ctr" defTabSz="1088121" rtl="0" eaLnBrk="0" fontAlgn="base" latinLnBrk="0" hangingPunct="0">
              <a:lnSpc>
                <a:spcPct val="80000"/>
              </a:lnSpc>
              <a:spcBef>
                <a:spcPct val="50000"/>
              </a:spcBef>
              <a:spcAft>
                <a:spcPct val="0"/>
              </a:spcAft>
              <a:buClrTx/>
              <a:buSzTx/>
              <a:buFontTx/>
              <a:buNone/>
              <a:tabLst/>
              <a:defRPr/>
            </a:pPr>
            <a:endParaRPr kumimoji="0" lang="en-US" sz="1333"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ntel Clear"/>
              <a:ea typeface="Intel Clear" charset="0"/>
              <a:cs typeface="Intel Clear" charset="0"/>
            </a:endParaRPr>
          </a:p>
        </p:txBody>
      </p:sp>
      <p:grpSp>
        <p:nvGrpSpPr>
          <p:cNvPr id="25" name="Group 24"/>
          <p:cNvGrpSpPr/>
          <p:nvPr/>
        </p:nvGrpSpPr>
        <p:grpSpPr>
          <a:xfrm>
            <a:off x="6990720" y="3501682"/>
            <a:ext cx="4729331" cy="1496855"/>
            <a:chOff x="5243040" y="2626261"/>
            <a:chExt cx="3546998" cy="1122641"/>
          </a:xfrm>
        </p:grpSpPr>
        <p:sp>
          <p:nvSpPr>
            <p:cNvPr id="156" name="Rounded Rectangle 155"/>
            <p:cNvSpPr/>
            <p:nvPr/>
          </p:nvSpPr>
          <p:spPr>
            <a:xfrm>
              <a:off x="5243040" y="2632789"/>
              <a:ext cx="3546998" cy="1116113"/>
            </a:xfrm>
            <a:prstGeom prst="roundRect">
              <a:avLst>
                <a:gd name="adj" fmla="val 2313"/>
              </a:avLst>
            </a:prstGeom>
            <a:solidFill>
              <a:schemeClr val="bg1">
                <a:lumMod val="75000"/>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377" rtl="0" eaLnBrk="1" fontAlgn="auto" latinLnBrk="0" hangingPunct="1">
                <a:lnSpc>
                  <a:spcPct val="8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Intel Clear Pro"/>
                <a:ea typeface="+mn-ea"/>
                <a:cs typeface="+mn-cs"/>
              </a:endParaRPr>
            </a:p>
          </p:txBody>
        </p:sp>
        <p:grpSp>
          <p:nvGrpSpPr>
            <p:cNvPr id="149" name="Group 148"/>
            <p:cNvGrpSpPr/>
            <p:nvPr/>
          </p:nvGrpSpPr>
          <p:grpSpPr>
            <a:xfrm>
              <a:off x="6517420" y="3211229"/>
              <a:ext cx="308114" cy="306774"/>
              <a:chOff x="665062" y="5938108"/>
              <a:chExt cx="478433" cy="426240"/>
            </a:xfrm>
            <a:solidFill>
              <a:schemeClr val="accent2"/>
            </a:solidFill>
          </p:grpSpPr>
          <p:sp>
            <p:nvSpPr>
              <p:cNvPr id="169" name="Freeform 362"/>
              <p:cNvSpPr>
                <a:spLocks/>
              </p:cNvSpPr>
              <p:nvPr/>
            </p:nvSpPr>
            <p:spPr bwMode="auto">
              <a:xfrm>
                <a:off x="665062" y="5938108"/>
                <a:ext cx="478433" cy="308412"/>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sp>
            <p:nvSpPr>
              <p:cNvPr id="170" name="Freeform 363"/>
              <p:cNvSpPr>
                <a:spLocks noEditPoints="1"/>
              </p:cNvSpPr>
              <p:nvPr/>
            </p:nvSpPr>
            <p:spPr bwMode="auto">
              <a:xfrm>
                <a:off x="833502" y="6067008"/>
                <a:ext cx="154997" cy="297340"/>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grpSp>
        <p:grpSp>
          <p:nvGrpSpPr>
            <p:cNvPr id="150" name="Group 149"/>
            <p:cNvGrpSpPr/>
            <p:nvPr/>
          </p:nvGrpSpPr>
          <p:grpSpPr>
            <a:xfrm>
              <a:off x="7352279" y="3115900"/>
              <a:ext cx="499605" cy="497433"/>
              <a:chOff x="665062" y="5938108"/>
              <a:chExt cx="478433" cy="426240"/>
            </a:xfrm>
            <a:solidFill>
              <a:schemeClr val="accent2"/>
            </a:solidFill>
          </p:grpSpPr>
          <p:sp>
            <p:nvSpPr>
              <p:cNvPr id="167" name="Freeform 362"/>
              <p:cNvSpPr>
                <a:spLocks/>
              </p:cNvSpPr>
              <p:nvPr/>
            </p:nvSpPr>
            <p:spPr bwMode="auto">
              <a:xfrm>
                <a:off x="665062" y="5938108"/>
                <a:ext cx="478433" cy="308412"/>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rgbClr val="00B0F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sp>
            <p:nvSpPr>
              <p:cNvPr id="168" name="Freeform 363"/>
              <p:cNvSpPr>
                <a:spLocks noEditPoints="1"/>
              </p:cNvSpPr>
              <p:nvPr/>
            </p:nvSpPr>
            <p:spPr bwMode="auto">
              <a:xfrm>
                <a:off x="833502" y="6067008"/>
                <a:ext cx="154997" cy="297340"/>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grpSp>
        <p:sp>
          <p:nvSpPr>
            <p:cNvPr id="151" name="TextBox 150"/>
            <p:cNvSpPr txBox="1"/>
            <p:nvPr/>
          </p:nvSpPr>
          <p:spPr>
            <a:xfrm>
              <a:off x="7213093" y="2701789"/>
              <a:ext cx="733501" cy="30008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On </a:t>
              </a:r>
              <a:r>
                <a:rPr kumimoji="0" lang="en-US" sz="1000" b="0" i="0" u="none" strike="noStrike" kern="1200" cap="none" spc="0" normalizeH="0" baseline="0" noProof="0" dirty="0" err="1">
                  <a:ln>
                    <a:noFill/>
                  </a:ln>
                  <a:solidFill>
                    <a:prstClr val="white">
                      <a:lumMod val="65000"/>
                      <a:lumOff val="35000"/>
                    </a:prstClr>
                  </a:solidFill>
                  <a:effectLst/>
                  <a:uLnTx/>
                  <a:uFillTx/>
                  <a:latin typeface="Intel Clear"/>
                  <a:ea typeface="+mn-ea"/>
                  <a:cs typeface="+mn-cs"/>
                </a:rPr>
                <a:t>Prem</a:t>
              </a: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Data Center</a:t>
              </a:r>
            </a:p>
          </p:txBody>
        </p:sp>
        <p:sp>
          <p:nvSpPr>
            <p:cNvPr id="153" name="TextBox 152"/>
            <p:cNvSpPr txBox="1"/>
            <p:nvPr/>
          </p:nvSpPr>
          <p:spPr>
            <a:xfrm>
              <a:off x="6346218" y="2683970"/>
              <a:ext cx="665196" cy="30008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Compute Node</a:t>
              </a:r>
            </a:p>
          </p:txBody>
        </p:sp>
        <p:grpSp>
          <p:nvGrpSpPr>
            <p:cNvPr id="154" name="Group 153"/>
            <p:cNvGrpSpPr/>
            <p:nvPr/>
          </p:nvGrpSpPr>
          <p:grpSpPr>
            <a:xfrm>
              <a:off x="5919925" y="3122304"/>
              <a:ext cx="548806" cy="484625"/>
              <a:chOff x="-6773876" y="2316704"/>
              <a:chExt cx="929031" cy="1168759"/>
            </a:xfrm>
          </p:grpSpPr>
          <p:grpSp>
            <p:nvGrpSpPr>
              <p:cNvPr id="161" name="Group 160"/>
              <p:cNvGrpSpPr/>
              <p:nvPr/>
            </p:nvGrpSpPr>
            <p:grpSpPr>
              <a:xfrm>
                <a:off x="-6773876" y="2316704"/>
                <a:ext cx="929031" cy="551963"/>
                <a:chOff x="1989734" y="1028121"/>
                <a:chExt cx="929031" cy="551963"/>
              </a:xfrm>
            </p:grpSpPr>
            <p:sp>
              <p:nvSpPr>
                <p:cNvPr id="165" name="Freeform 164"/>
                <p:cNvSpPr/>
                <p:nvPr/>
              </p:nvSpPr>
              <p:spPr>
                <a:xfrm>
                  <a:off x="1989734" y="1028121"/>
                  <a:ext cx="929031" cy="551963"/>
                </a:xfrm>
                <a:custGeom>
                  <a:avLst/>
                  <a:gdLst>
                    <a:gd name="connsiteX0" fmla="*/ 0 w 929031"/>
                    <a:gd name="connsiteY0" fmla="*/ 0 h 438912"/>
                    <a:gd name="connsiteX1" fmla="*/ 497434 w 929031"/>
                    <a:gd name="connsiteY1" fmla="*/ 0 h 438912"/>
                    <a:gd name="connsiteX2" fmla="*/ 497434 w 929031"/>
                    <a:gd name="connsiteY2" fmla="*/ 438912 h 438912"/>
                    <a:gd name="connsiteX3" fmla="*/ 929031 w 929031"/>
                    <a:gd name="connsiteY3" fmla="*/ 438912 h 438912"/>
                  </a:gdLst>
                  <a:ahLst/>
                  <a:cxnLst>
                    <a:cxn ang="0">
                      <a:pos x="connsiteX0" y="connsiteY0"/>
                    </a:cxn>
                    <a:cxn ang="0">
                      <a:pos x="connsiteX1" y="connsiteY1"/>
                    </a:cxn>
                    <a:cxn ang="0">
                      <a:pos x="connsiteX2" y="connsiteY2"/>
                    </a:cxn>
                    <a:cxn ang="0">
                      <a:pos x="connsiteX3" y="connsiteY3"/>
                    </a:cxn>
                  </a:cxnLst>
                  <a:rect l="l" t="t" r="r" b="b"/>
                  <a:pathLst>
                    <a:path w="929031" h="438912">
                      <a:moveTo>
                        <a:pt x="0" y="0"/>
                      </a:moveTo>
                      <a:lnTo>
                        <a:pt x="497434" y="0"/>
                      </a:lnTo>
                      <a:lnTo>
                        <a:pt x="497434" y="438912"/>
                      </a:lnTo>
                      <a:lnTo>
                        <a:pt x="929031" y="438912"/>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cxnSp>
              <p:nvCxnSpPr>
                <p:cNvPr id="166" name="Straight Connector 165"/>
                <p:cNvCxnSpPr/>
                <p:nvPr/>
              </p:nvCxnSpPr>
              <p:spPr>
                <a:xfrm>
                  <a:off x="1989734" y="1580083"/>
                  <a:ext cx="929031"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flipV="1">
                <a:off x="-6773876" y="2868665"/>
                <a:ext cx="929031" cy="616798"/>
                <a:chOff x="1989734" y="963286"/>
                <a:chExt cx="929031" cy="616798"/>
              </a:xfrm>
            </p:grpSpPr>
            <p:sp>
              <p:nvSpPr>
                <p:cNvPr id="163" name="Freeform 162"/>
                <p:cNvSpPr/>
                <p:nvPr/>
              </p:nvSpPr>
              <p:spPr>
                <a:xfrm>
                  <a:off x="1989734" y="963286"/>
                  <a:ext cx="929031" cy="616798"/>
                </a:xfrm>
                <a:custGeom>
                  <a:avLst/>
                  <a:gdLst>
                    <a:gd name="connsiteX0" fmla="*/ 0 w 929031"/>
                    <a:gd name="connsiteY0" fmla="*/ 0 h 438912"/>
                    <a:gd name="connsiteX1" fmla="*/ 497434 w 929031"/>
                    <a:gd name="connsiteY1" fmla="*/ 0 h 438912"/>
                    <a:gd name="connsiteX2" fmla="*/ 497434 w 929031"/>
                    <a:gd name="connsiteY2" fmla="*/ 438912 h 438912"/>
                    <a:gd name="connsiteX3" fmla="*/ 929031 w 929031"/>
                    <a:gd name="connsiteY3" fmla="*/ 438912 h 438912"/>
                  </a:gdLst>
                  <a:ahLst/>
                  <a:cxnLst>
                    <a:cxn ang="0">
                      <a:pos x="connsiteX0" y="connsiteY0"/>
                    </a:cxn>
                    <a:cxn ang="0">
                      <a:pos x="connsiteX1" y="connsiteY1"/>
                    </a:cxn>
                    <a:cxn ang="0">
                      <a:pos x="connsiteX2" y="connsiteY2"/>
                    </a:cxn>
                    <a:cxn ang="0">
                      <a:pos x="connsiteX3" y="connsiteY3"/>
                    </a:cxn>
                  </a:cxnLst>
                  <a:rect l="l" t="t" r="r" b="b"/>
                  <a:pathLst>
                    <a:path w="929031" h="438912">
                      <a:moveTo>
                        <a:pt x="0" y="0"/>
                      </a:moveTo>
                      <a:lnTo>
                        <a:pt x="497434" y="0"/>
                      </a:lnTo>
                      <a:lnTo>
                        <a:pt x="497434" y="438912"/>
                      </a:lnTo>
                      <a:lnTo>
                        <a:pt x="929031" y="438912"/>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cxnSp>
              <p:nvCxnSpPr>
                <p:cNvPr id="164" name="Straight Connector 163"/>
                <p:cNvCxnSpPr/>
                <p:nvPr/>
              </p:nvCxnSpPr>
              <p:spPr>
                <a:xfrm>
                  <a:off x="1989734" y="1580083"/>
                  <a:ext cx="929031"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sp>
          <p:nvSpPr>
            <p:cNvPr id="155" name="TextBox 154"/>
            <p:cNvSpPr txBox="1"/>
            <p:nvPr/>
          </p:nvSpPr>
          <p:spPr>
            <a:xfrm>
              <a:off x="5257582" y="2626261"/>
              <a:ext cx="842033" cy="415498"/>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Machine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Sensors + Connectivity</a:t>
              </a:r>
            </a:p>
          </p:txBody>
        </p:sp>
        <p:cxnSp>
          <p:nvCxnSpPr>
            <p:cNvPr id="157" name="Straight Connector 156"/>
            <p:cNvCxnSpPr/>
            <p:nvPr/>
          </p:nvCxnSpPr>
          <p:spPr>
            <a:xfrm>
              <a:off x="6883419" y="3361766"/>
              <a:ext cx="400698" cy="5701"/>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473301" y="3047510"/>
              <a:ext cx="375325" cy="634213"/>
              <a:chOff x="5473301" y="2981934"/>
              <a:chExt cx="375325" cy="634213"/>
            </a:xfrm>
          </p:grpSpPr>
          <p:pic>
            <p:nvPicPr>
              <p:cNvPr id="158" name="Picture 1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73301" y="3214690"/>
                <a:ext cx="375325" cy="194419"/>
              </a:xfrm>
              <a:prstGeom prst="rect">
                <a:avLst/>
              </a:prstGeom>
            </p:spPr>
          </p:pic>
          <p:pic>
            <p:nvPicPr>
              <p:cNvPr id="159" name="Picture 158"/>
              <p:cNvPicPr>
                <a:picLocks noChangeAspect="1"/>
              </p:cNvPicPr>
              <p:nvPr/>
            </p:nvPicPr>
            <p:blipFill rotWithShape="1">
              <a:blip r:embed="rId10" cstate="email">
                <a:extLst>
                  <a:ext uri="{28A0092B-C50C-407E-A947-70E740481C1C}">
                    <a14:useLocalDpi xmlns:a14="http://schemas.microsoft.com/office/drawing/2010/main"/>
                  </a:ext>
                </a:extLst>
              </a:blip>
              <a:srcRect t="23887" b="23887"/>
              <a:stretch/>
            </p:blipFill>
            <p:spPr>
              <a:xfrm>
                <a:off x="5506674" y="3469273"/>
                <a:ext cx="308579" cy="146874"/>
              </a:xfrm>
              <a:prstGeom prst="rect">
                <a:avLst/>
              </a:prstGeom>
            </p:spPr>
          </p:pic>
          <p:pic>
            <p:nvPicPr>
              <p:cNvPr id="160" name="Picture 15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474898" y="2981934"/>
                <a:ext cx="372130" cy="224583"/>
              </a:xfrm>
              <a:prstGeom prst="rect">
                <a:avLst/>
              </a:prstGeom>
            </p:spPr>
          </p:pic>
        </p:grpSp>
        <p:sp>
          <p:nvSpPr>
            <p:cNvPr id="148" name="TextBox 147"/>
            <p:cNvSpPr txBox="1"/>
            <p:nvPr/>
          </p:nvSpPr>
          <p:spPr>
            <a:xfrm>
              <a:off x="7999863" y="2753133"/>
              <a:ext cx="733503" cy="18466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Analytics</a:t>
              </a:r>
            </a:p>
          </p:txBody>
        </p:sp>
        <p:pic>
          <p:nvPicPr>
            <p:cNvPr id="145" name="Picture 144"/>
            <p:cNvPicPr>
              <a:picLocks noChangeAspect="1"/>
            </p:cNvPicPr>
            <p:nvPr/>
          </p:nvPicPr>
          <p:blipFill rotWithShape="1">
            <a:blip r:embed="rId12" cstate="email">
              <a:extLst>
                <a:ext uri="{28A0092B-C50C-407E-A947-70E740481C1C}">
                  <a14:useLocalDpi xmlns:a14="http://schemas.microsoft.com/office/drawing/2010/main"/>
                </a:ext>
              </a:extLst>
            </a:blip>
            <a:srcRect l="-115" t="-2"/>
            <a:stretch/>
          </p:blipFill>
          <p:spPr>
            <a:xfrm>
              <a:off x="8086575" y="3098906"/>
              <a:ext cx="605536" cy="531420"/>
            </a:xfrm>
            <a:prstGeom prst="rect">
              <a:avLst/>
            </a:prstGeom>
          </p:spPr>
        </p:pic>
      </p:grpSp>
      <p:grpSp>
        <p:nvGrpSpPr>
          <p:cNvPr id="22" name="Group 21"/>
          <p:cNvGrpSpPr/>
          <p:nvPr/>
        </p:nvGrpSpPr>
        <p:grpSpPr>
          <a:xfrm>
            <a:off x="1405956" y="3535782"/>
            <a:ext cx="4644481" cy="1433255"/>
            <a:chOff x="1054466" y="2651836"/>
            <a:chExt cx="3483361" cy="1074941"/>
          </a:xfrm>
        </p:grpSpPr>
        <p:sp>
          <p:nvSpPr>
            <p:cNvPr id="138" name="Rounded Rectangle 137"/>
            <p:cNvSpPr/>
            <p:nvPr/>
          </p:nvSpPr>
          <p:spPr bwMode="auto">
            <a:xfrm>
              <a:off x="1054466" y="2651836"/>
              <a:ext cx="3483361" cy="1074941"/>
            </a:xfrm>
            <a:prstGeom prst="roundRect">
              <a:avLst>
                <a:gd name="adj" fmla="val 4365"/>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endPar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endParaRPr>
            </a:p>
          </p:txBody>
        </p:sp>
        <p:pic>
          <p:nvPicPr>
            <p:cNvPr id="139" name="Picture 13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57309" y="2711779"/>
              <a:ext cx="1038370" cy="533429"/>
            </a:xfrm>
            <a:prstGeom prst="rect">
              <a:avLst/>
            </a:prstGeom>
          </p:spPr>
        </p:pic>
        <p:pic>
          <p:nvPicPr>
            <p:cNvPr id="140" name="Picture 139"/>
            <p:cNvPicPr>
              <a:picLocks noChangeAspect="1"/>
            </p:cNvPicPr>
            <p:nvPr/>
          </p:nvPicPr>
          <p:blipFill rotWithShape="1">
            <a:blip r:embed="rId14" cstate="email">
              <a:extLst>
                <a:ext uri="{28A0092B-C50C-407E-A947-70E740481C1C}">
                  <a14:useLocalDpi xmlns:a14="http://schemas.microsoft.com/office/drawing/2010/main"/>
                </a:ext>
              </a:extLst>
            </a:blip>
            <a:srcRect t="18031" b="18031"/>
            <a:stretch/>
          </p:blipFill>
          <p:spPr>
            <a:xfrm>
              <a:off x="3438336" y="2709005"/>
              <a:ext cx="853710" cy="493362"/>
            </a:xfrm>
            <a:prstGeom prst="rect">
              <a:avLst/>
            </a:prstGeom>
          </p:spPr>
        </p:pic>
        <p:pic>
          <p:nvPicPr>
            <p:cNvPr id="141" name="Picture 1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281381" y="2670399"/>
              <a:ext cx="1029530" cy="616190"/>
            </a:xfrm>
            <a:prstGeom prst="rect">
              <a:avLst/>
            </a:prstGeom>
          </p:spPr>
        </p:pic>
        <p:pic>
          <p:nvPicPr>
            <p:cNvPr id="143" name="Picture 142"/>
            <p:cNvPicPr>
              <a:picLocks noChangeAspect="1"/>
            </p:cNvPicPr>
            <p:nvPr/>
          </p:nvPicPr>
          <p:blipFill rotWithShape="1">
            <a:blip r:embed="rId16"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456619" y="3278140"/>
              <a:ext cx="439751" cy="448637"/>
            </a:xfrm>
            <a:prstGeom prst="rect">
              <a:avLst/>
            </a:prstGeom>
          </p:spPr>
        </p:pic>
        <p:pic>
          <p:nvPicPr>
            <p:cNvPr id="144" name="Picture 143"/>
            <p:cNvPicPr>
              <a:picLocks noChangeAspect="1"/>
            </p:cNvPicPr>
            <p:nvPr/>
          </p:nvPicPr>
          <p:blipFill rotWithShape="1">
            <a:blip r:embed="rId17"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622646" y="3272181"/>
              <a:ext cx="485091" cy="441899"/>
            </a:xfrm>
            <a:prstGeom prst="rect">
              <a:avLst/>
            </a:prstGeom>
          </p:spPr>
        </p:pic>
        <p:pic>
          <p:nvPicPr>
            <p:cNvPr id="146" name="Picture 145"/>
            <p:cNvPicPr>
              <a:picLocks noChangeAspect="1"/>
            </p:cNvPicPr>
            <p:nvPr/>
          </p:nvPicPr>
          <p:blipFill rotWithShape="1">
            <a:blip r:embed="rId18"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553601" y="3281509"/>
              <a:ext cx="485091" cy="441899"/>
            </a:xfrm>
            <a:prstGeom prst="rect">
              <a:avLst/>
            </a:prstGeom>
          </p:spPr>
        </p:pic>
      </p:grpSp>
      <p:sp>
        <p:nvSpPr>
          <p:cNvPr id="74" name="TextBox 73"/>
          <p:cNvSpPr txBox="1"/>
          <p:nvPr/>
        </p:nvSpPr>
        <p:spPr>
          <a:xfrm>
            <a:off x="10434015" y="2128749"/>
            <a:ext cx="1449789"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On </a:t>
            </a:r>
            <a:r>
              <a:rPr kumimoji="0" lang="en-US" sz="1000" b="0" i="0" u="none" strike="noStrike" kern="1200" cap="none" spc="0" normalizeH="0" baseline="0" noProof="0" dirty="0" err="1">
                <a:ln>
                  <a:noFill/>
                </a:ln>
                <a:solidFill>
                  <a:prstClr val="white">
                    <a:lumMod val="65000"/>
                    <a:lumOff val="35000"/>
                  </a:prstClr>
                </a:solidFill>
                <a:effectLst/>
                <a:uLnTx/>
                <a:uFillTx/>
                <a:latin typeface="Intel Clear"/>
                <a:ea typeface="+mn-ea"/>
                <a:cs typeface="+mn-cs"/>
              </a:rPr>
              <a:t>Prem</a:t>
            </a: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 Compute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(Edge to Fog)</a:t>
            </a:r>
          </a:p>
        </p:txBody>
      </p:sp>
    </p:spTree>
    <p:custDataLst>
      <p:tags r:id="rId1"/>
    </p:custDataLst>
    <p:extLst>
      <p:ext uri="{BB962C8B-B14F-4D97-AF65-F5344CB8AC3E}">
        <p14:creationId xmlns:p14="http://schemas.microsoft.com/office/powerpoint/2010/main" val="23262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150993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4" name="Text Placeholder 3">
            <a:extLst>
              <a:ext uri="{FF2B5EF4-FFF2-40B4-BE49-F238E27FC236}">
                <a16:creationId xmlns:a16="http://schemas.microsoft.com/office/drawing/2014/main" id="{C536B658-82A4-43B3-9A3B-439F1CC5D195}"/>
              </a:ext>
            </a:extLst>
          </p:cNvPr>
          <p:cNvSpPr>
            <a:spLocks noGrp="1"/>
          </p:cNvSpPr>
          <p:nvPr>
            <p:ph type="body" sz="quarter" idx="13"/>
          </p:nvPr>
        </p:nvSpPr>
        <p:spPr/>
        <p:txBody>
          <a:bodyPr/>
          <a:lstStyle/>
          <a:p>
            <a:endParaRPr lang="en-US"/>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377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200" b="0" i="0" u="none" strike="noStrike" kern="1200" cap="none" spc="0" normalizeH="0" baseline="0" noProof="0" smtClean="0">
                <a:ln>
                  <a:noFill/>
                </a:ln>
                <a:solidFill>
                  <a:prstClr val="white"/>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21</a:t>
            </a:fld>
            <a:endParaRPr kumimoji="0" lang="en-US" sz="12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3" name="Rectangle 2"/>
          <p:cNvSpPr/>
          <p:nvPr/>
        </p:nvSpPr>
        <p:spPr>
          <a:xfrm>
            <a:off x="-170683" y="1149867"/>
            <a:ext cx="12021874" cy="790088"/>
          </a:xfrm>
          <a:prstGeom prst="rect">
            <a:avLst/>
          </a:prstGeom>
        </p:spPr>
        <p:txBody>
          <a:bodyPr wrap="square">
            <a:spAutoFit/>
          </a:bodyPr>
          <a:lstStyle/>
          <a:p>
            <a:pPr marL="243821" marR="0" lvl="0" indent="0" algn="l" defTabSz="91440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Industrial processes are taking on a </a:t>
            </a:r>
            <a:r>
              <a:rPr kumimoji="0" lang="en-US" sz="2267" b="1" i="0" u="none" strike="noStrike" kern="1200" cap="none" spc="0" normalizeH="0" baseline="0" noProof="0" dirty="0">
                <a:ln>
                  <a:noFill/>
                </a:ln>
                <a:solidFill>
                  <a:srgbClr val="F3D54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dual nature</a:t>
            </a:r>
            <a:r>
              <a:rPr kumimoji="0" lang="en-US" sz="2267" b="0"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 one </a:t>
            </a:r>
            <a:r>
              <a:rPr kumimoji="0" lang="en-US" sz="2267" b="1" i="0" u="none" strike="noStrike" kern="1200" cap="none" spc="0" normalizeH="0" baseline="0" noProof="0" dirty="0">
                <a:ln>
                  <a:noFill/>
                </a:ln>
                <a:solidFill>
                  <a:srgbClr val="F3D54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physical</a:t>
            </a:r>
            <a:r>
              <a:rPr kumimoji="0" lang="en-US" sz="2267" b="0"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 and the other </a:t>
            </a:r>
            <a:r>
              <a:rPr kumimoji="0" lang="en-US" sz="2267" b="1" i="0" u="none" strike="noStrike" kern="1200" cap="none" spc="0" normalizeH="0" baseline="0" noProof="0" dirty="0">
                <a:ln>
                  <a:noFill/>
                </a:ln>
                <a:solidFill>
                  <a:srgbClr val="F3D54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digital</a:t>
            </a:r>
            <a:r>
              <a:rPr kumimoji="0" lang="en-US" sz="2267" b="0"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 </a:t>
            </a:r>
          </a:p>
          <a:p>
            <a:pPr marL="243821" marR="0" lvl="0" indent="0" algn="l" defTabSz="91440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Together Industry 4.0 runs on </a:t>
            </a:r>
            <a:r>
              <a:rPr kumimoji="0" lang="en-US" sz="2267" b="1" i="0" u="none" strike="noStrike" kern="1200" cap="none" spc="0" normalizeH="0" baseline="0" noProof="0" dirty="0">
                <a:ln>
                  <a:noFill/>
                </a:ln>
                <a:solidFill>
                  <a:srgbClr val="F3D54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Cyber-Physical</a:t>
            </a:r>
            <a:r>
              <a:rPr kumimoji="0" lang="en-US" sz="2267" b="0"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 machines.</a:t>
            </a:r>
          </a:p>
        </p:txBody>
      </p:sp>
      <p:sp>
        <p:nvSpPr>
          <p:cNvPr id="4" name="Title 2"/>
          <p:cNvSpPr txBox="1">
            <a:spLocks/>
          </p:cNvSpPr>
          <p:nvPr/>
        </p:nvSpPr>
        <p:spPr>
          <a:xfrm>
            <a:off x="105090" y="-8373"/>
            <a:ext cx="11746101" cy="1158240"/>
          </a:xfrm>
          <a:prstGeom prst="rect">
            <a:avLst/>
          </a:prstGeom>
          <a:effectLst>
            <a:outerShdw blurRad="50800" dist="38100" dir="2700000" algn="tl" rotWithShape="0">
              <a:prstClr val="black">
                <a:alpha val="40000"/>
              </a:prstClr>
            </a:outerShdw>
          </a:effectLst>
        </p:spPr>
        <p:txBody>
          <a:bodyPr vert="horz" lIns="0" tIns="0" rIns="0" bIns="0" rtlCol="0" anchor="b" anchorCtr="0">
            <a:noAutofit/>
          </a:bodyPr>
          <a:lstStyle>
            <a:lvl1pPr algn="l" defTabSz="457200" rtl="0" eaLnBrk="1" latinLnBrk="0" hangingPunct="1">
              <a:lnSpc>
                <a:spcPts val="5500"/>
              </a:lnSpc>
              <a:spcBef>
                <a:spcPts val="2400"/>
              </a:spcBef>
              <a:buNone/>
              <a:defRPr sz="4000" b="0" i="0" kern="1200" spc="100" baseline="0">
                <a:solidFill>
                  <a:schemeClr val="bg1"/>
                </a:solidFill>
                <a:latin typeface="Intel Clear"/>
                <a:ea typeface="Intel Clear Light" panose="020B0404020203020204" pitchFamily="34" charset="0"/>
                <a:cs typeface="Intel Clear"/>
              </a:defRPr>
            </a:lvl1pPr>
          </a:lstStyle>
          <a:p>
            <a:pPr marL="0" marR="0" lvl="0" indent="0" algn="l" defTabSz="457200" rtl="0" eaLnBrk="1" fontAlgn="auto" latinLnBrk="0" hangingPunct="1">
              <a:lnSpc>
                <a:spcPts val="5500"/>
              </a:lnSpc>
              <a:spcBef>
                <a:spcPts val="2400"/>
              </a:spcBef>
              <a:spcAft>
                <a:spcPts val="0"/>
              </a:spcAft>
              <a:buClrTx/>
              <a:buSzTx/>
              <a:buFontTx/>
              <a:buNone/>
              <a:tabLst/>
              <a:defRPr/>
            </a:pPr>
            <a:r>
              <a:rPr kumimoji="0" lang="en-US" sz="7200" b="0" i="0" u="none" strike="noStrike" kern="0" cap="none" spc="100" normalizeH="0" baseline="0" noProof="0" dirty="0">
                <a:ln>
                  <a:noFill/>
                </a:ln>
                <a:solidFill>
                  <a:srgbClr val="F3D54E"/>
                </a:solidFill>
                <a:effectLst>
                  <a:outerShdw blurRad="431800" algn="ctr" rotWithShape="0">
                    <a:prstClr val="black"/>
                  </a:outerShdw>
                </a:effectLst>
                <a:uLnTx/>
                <a:uFillTx/>
                <a:latin typeface="Intel Clear Pro"/>
                <a:ea typeface="Intel Clear Light" panose="020B0404020203020204" pitchFamily="34" charset="0"/>
                <a:cs typeface="Intel Clear"/>
              </a:rPr>
              <a:t>Industrial </a:t>
            </a:r>
            <a:r>
              <a:rPr kumimoji="0" lang="en-US" sz="7200" b="0" i="0" u="none" strike="noStrike" kern="1200" cap="none" spc="100" normalizeH="0" baseline="0" noProof="0" dirty="0" err="1">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IoT</a:t>
            </a:r>
            <a:endParaRPr kumimoji="0" lang="en-US" sz="7200" b="0" i="0" u="none" strike="noStrike" kern="1200" cap="none" spc="10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5" name="Group 4"/>
          <p:cNvGrpSpPr/>
          <p:nvPr/>
        </p:nvGrpSpPr>
        <p:grpSpPr>
          <a:xfrm>
            <a:off x="467855" y="1898341"/>
            <a:ext cx="10856359" cy="1156612"/>
            <a:chOff x="580262" y="2243398"/>
            <a:chExt cx="10856359" cy="1156612"/>
          </a:xfrm>
        </p:grpSpPr>
        <p:sp>
          <p:nvSpPr>
            <p:cNvPr id="6" name="Rectangle 5"/>
            <p:cNvSpPr/>
            <p:nvPr/>
          </p:nvSpPr>
          <p:spPr>
            <a:xfrm>
              <a:off x="3084354" y="2476681"/>
              <a:ext cx="8352267" cy="892360"/>
            </a:xfrm>
            <a:prstGeom prst="rect">
              <a:avLst/>
            </a:prstGeom>
          </p:spPr>
          <p:txBody>
            <a:bodyPr wrap="square">
              <a:spAutoFit/>
            </a:bodyPr>
            <a:lstStyle/>
            <a:p>
              <a:pPr marL="325089" marR="0" lvl="0" indent="0" algn="l" defTabSz="812720"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Sensors are connecting our tools to their physical environment. The Internet of Things is connecting our tools to each other, and large scale computing is connecting our tools to us through optimization of process and analytics.</a:t>
              </a:r>
            </a:p>
          </p:txBody>
        </p:sp>
        <p:sp>
          <p:nvSpPr>
            <p:cNvPr id="7" name="TextBox 6"/>
            <p:cNvSpPr txBox="1"/>
            <p:nvPr/>
          </p:nvSpPr>
          <p:spPr>
            <a:xfrm>
              <a:off x="1797422" y="2243398"/>
              <a:ext cx="1613313"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67"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WHAT?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 y="2243398"/>
              <a:ext cx="1156612" cy="1156612"/>
            </a:xfrm>
            <a:prstGeom prst="rect">
              <a:avLst/>
            </a:prstGeom>
            <a:effectLst>
              <a:outerShdw blurRad="50800" dist="38100" dir="2700000" algn="tl" rotWithShape="0">
                <a:prstClr val="black">
                  <a:alpha val="40000"/>
                </a:prstClr>
              </a:outerShdw>
            </a:effectLst>
          </p:spPr>
        </p:pic>
      </p:grpSp>
      <p:grpSp>
        <p:nvGrpSpPr>
          <p:cNvPr id="9" name="Group 8"/>
          <p:cNvGrpSpPr/>
          <p:nvPr/>
        </p:nvGrpSpPr>
        <p:grpSpPr>
          <a:xfrm>
            <a:off x="537130" y="4976237"/>
            <a:ext cx="10983535" cy="1319643"/>
            <a:chOff x="613435" y="5006368"/>
            <a:chExt cx="10983535" cy="1319643"/>
          </a:xfrm>
        </p:grpSpPr>
        <p:sp>
          <p:nvSpPr>
            <p:cNvPr id="10" name="Rectangle 9"/>
            <p:cNvSpPr/>
            <p:nvPr/>
          </p:nvSpPr>
          <p:spPr>
            <a:xfrm>
              <a:off x="3403504" y="5166976"/>
              <a:ext cx="8193466" cy="1159035"/>
            </a:xfrm>
            <a:prstGeom prst="rect">
              <a:avLst/>
            </a:prstGeom>
          </p:spPr>
          <p:txBody>
            <a:bodyPr wrap="square">
              <a:spAutoFit/>
            </a:bodyPr>
            <a:lstStyle/>
            <a:p>
              <a:pPr marL="0" marR="0" lvl="0" indent="0" algn="l" defTabSz="812720"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Intel Clear Light" panose="020B0404020203090204" pitchFamily="34" charset="0"/>
                  <a:ea typeface="Intel Clear Light" panose="020B0404020203090204" pitchFamily="34" charset="0"/>
                  <a:cs typeface="Intel Clear Light" panose="020B0404020203090204" pitchFamily="34" charset="0"/>
                </a:rPr>
                <a:t>Working through Industrial Consortiums and Open Industrial Standards to connect current industrial processes to physical sensors, secure protocols, new safety standards, virtualization, real-time automation and machine learning will able visibility and optimization of current business processes.</a:t>
              </a:r>
            </a:p>
          </p:txBody>
        </p:sp>
        <p:sp>
          <p:nvSpPr>
            <p:cNvPr id="11" name="TextBox 10"/>
            <p:cNvSpPr txBox="1"/>
            <p:nvPr/>
          </p:nvSpPr>
          <p:spPr>
            <a:xfrm>
              <a:off x="1866699" y="5006368"/>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67"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How?</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9199" t="9911" r="9062" b="9219"/>
            <a:stretch/>
          </p:blipFill>
          <p:spPr>
            <a:xfrm>
              <a:off x="613435" y="5166976"/>
              <a:ext cx="1081583" cy="919409"/>
            </a:xfrm>
            <a:prstGeom prst="rect">
              <a:avLst/>
            </a:prstGeom>
            <a:effectLst>
              <a:outerShdw blurRad="50800" dist="38100" dir="2700000" algn="tl" rotWithShape="0">
                <a:prstClr val="black">
                  <a:alpha val="40000"/>
                </a:prstClr>
              </a:outerShdw>
            </a:effectLst>
          </p:spPr>
        </p:pic>
      </p:grpSp>
      <p:grpSp>
        <p:nvGrpSpPr>
          <p:cNvPr id="13" name="Group 12"/>
          <p:cNvGrpSpPr/>
          <p:nvPr/>
        </p:nvGrpSpPr>
        <p:grpSpPr>
          <a:xfrm>
            <a:off x="570302" y="3283851"/>
            <a:ext cx="10950363" cy="1692386"/>
            <a:chOff x="720604" y="3626551"/>
            <a:chExt cx="10950363" cy="1692386"/>
          </a:xfrm>
        </p:grpSpPr>
        <p:sp>
          <p:nvSpPr>
            <p:cNvPr id="14" name="TextBox 13"/>
            <p:cNvSpPr txBox="1"/>
            <p:nvPr/>
          </p:nvSpPr>
          <p:spPr>
            <a:xfrm>
              <a:off x="1866691" y="3835470"/>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67"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WHY?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04" y="3998285"/>
              <a:ext cx="867236" cy="999705"/>
            </a:xfrm>
            <a:prstGeom prst="rect">
              <a:avLst/>
            </a:prstGeom>
            <a:effectLst>
              <a:outerShdw blurRad="50800" dist="38100" dir="2700000" algn="tl" rotWithShape="0">
                <a:prstClr val="black">
                  <a:alpha val="40000"/>
                </a:prstClr>
              </a:outerShdw>
            </a:effectLst>
          </p:spPr>
        </p:pic>
        <p:sp>
          <p:nvSpPr>
            <p:cNvPr id="16" name="Rectangle 15"/>
            <p:cNvSpPr/>
            <p:nvPr/>
          </p:nvSpPr>
          <p:spPr>
            <a:xfrm>
              <a:off x="3477501" y="3626551"/>
              <a:ext cx="8193466" cy="1692386"/>
            </a:xfrm>
            <a:prstGeom prst="rect">
              <a:avLst/>
            </a:prstGeom>
          </p:spPr>
          <p:txBody>
            <a:bodyPr wrap="square">
              <a:spAutoFit/>
            </a:bodyPr>
            <a:lstStyle/>
            <a:p>
              <a:pPr marL="0" marR="0" lvl="0" indent="0" algn="l" defTabSz="812720"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Intel Clear Light" panose="020B0404020203090204" pitchFamily="34" charset="0"/>
                  <a:ea typeface="Intel Clear Light" panose="020B0404020203090204" pitchFamily="34" charset="0"/>
                  <a:cs typeface="Intel Clear Light" panose="020B0404020203090204" pitchFamily="34" charset="0"/>
                </a:rPr>
                <a:t>IIoT is about decoupling devices from applications and gaining visibility into business processes. When each manufacturing device can provide data about it’s use and status then manufacturing processes can be dynamically configured and reconfigured by a data-driven, software processes. Manufacturing will be able to move faster, be more flexible, meet higher work safety standards and fulfill higher quality standards. </a:t>
              </a:r>
            </a:p>
          </p:txBody>
        </p:sp>
      </p:grpSp>
    </p:spTree>
    <p:extLst>
      <p:ext uri="{BB962C8B-B14F-4D97-AF65-F5344CB8AC3E}">
        <p14:creationId xmlns:p14="http://schemas.microsoft.com/office/powerpoint/2010/main" val="3778228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Ecosystem</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479"/>
            <a:ext cx="12192000" cy="638360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p:cNvGraphicFramePr>
            <a:graphicFrameLocks noGrp="1"/>
          </p:cNvGraphicFramePr>
          <p:nvPr/>
        </p:nvGraphicFramePr>
        <p:xfrm>
          <a:off x="12954" y="603359"/>
          <a:ext cx="5360560" cy="6235895"/>
        </p:xfrm>
        <a:graphic>
          <a:graphicData uri="http://schemas.openxmlformats.org/drawingml/2006/table">
            <a:tbl>
              <a:tblPr firstRow="1" bandRow="1">
                <a:tableStyleId>{0E3FDE45-AF77-4B5C-9715-49D594BDF05E}</a:tableStyleId>
              </a:tblPr>
              <a:tblGrid>
                <a:gridCol w="2594781">
                  <a:extLst>
                    <a:ext uri="{9D8B030D-6E8A-4147-A177-3AD203B41FA5}">
                      <a16:colId xmlns:a16="http://schemas.microsoft.com/office/drawing/2014/main" val="20000"/>
                    </a:ext>
                  </a:extLst>
                </a:gridCol>
                <a:gridCol w="2765779">
                  <a:extLst>
                    <a:ext uri="{9D8B030D-6E8A-4147-A177-3AD203B41FA5}">
                      <a16:colId xmlns:a16="http://schemas.microsoft.com/office/drawing/2014/main" val="20001"/>
                    </a:ext>
                  </a:extLst>
                </a:gridCol>
              </a:tblGrid>
              <a:tr h="701040">
                <a:tc>
                  <a:txBody>
                    <a:bodyPr/>
                    <a:lstStyle/>
                    <a:p>
                      <a:r>
                        <a:rPr lang="en-US" sz="1900" b="0" dirty="0"/>
                        <a:t>Data Center</a:t>
                      </a:r>
                    </a:p>
                  </a:txBody>
                  <a:tcPr/>
                </a:tc>
                <a:tc>
                  <a:txBody>
                    <a:bodyPr/>
                    <a:lstStyle/>
                    <a:p>
                      <a:r>
                        <a:rPr lang="en-US" sz="1300" dirty="0"/>
                        <a:t>Compute Performance</a:t>
                      </a:r>
                    </a:p>
                    <a:p>
                      <a:r>
                        <a:rPr lang="en-US" sz="1300" dirty="0"/>
                        <a:t>I/O intensive </a:t>
                      </a:r>
                    </a:p>
                    <a:p>
                      <a:endParaRPr lang="en-US" sz="1300" dirty="0"/>
                    </a:p>
                  </a:txBody>
                  <a:tcPr/>
                </a:tc>
                <a:extLst>
                  <a:ext uri="{0D108BD9-81ED-4DB2-BD59-A6C34878D82A}">
                    <a16:rowId xmlns:a16="http://schemas.microsoft.com/office/drawing/2014/main" val="10000"/>
                  </a:ext>
                </a:extLst>
              </a:tr>
              <a:tr h="701040">
                <a:tc>
                  <a:txBody>
                    <a:bodyPr/>
                    <a:lstStyle/>
                    <a:p>
                      <a:r>
                        <a:rPr lang="en-US" sz="1900" b="0" dirty="0"/>
                        <a:t>Factory server </a:t>
                      </a:r>
                    </a:p>
                  </a:txBody>
                  <a:tcPr/>
                </a:tc>
                <a:tc>
                  <a:txBody>
                    <a:bodyPr/>
                    <a:lstStyle/>
                    <a:p>
                      <a:r>
                        <a:rPr lang="en-US" sz="1300" dirty="0"/>
                        <a:t>Compute Performance</a:t>
                      </a:r>
                    </a:p>
                    <a:p>
                      <a:r>
                        <a:rPr lang="en-US" sz="1300" dirty="0"/>
                        <a:t>I/O intensive </a:t>
                      </a:r>
                    </a:p>
                    <a:p>
                      <a:endParaRPr lang="en-US" sz="1300" dirty="0"/>
                    </a:p>
                  </a:txBody>
                  <a:tcPr/>
                </a:tc>
                <a:extLst>
                  <a:ext uri="{0D108BD9-81ED-4DB2-BD59-A6C34878D82A}">
                    <a16:rowId xmlns:a16="http://schemas.microsoft.com/office/drawing/2014/main" val="10001"/>
                  </a:ext>
                </a:extLst>
              </a:tr>
              <a:tr h="701040">
                <a:tc>
                  <a:txBody>
                    <a:bodyPr/>
                    <a:lstStyle/>
                    <a:p>
                      <a:r>
                        <a:rPr lang="en-US" sz="1900" b="0" dirty="0"/>
                        <a:t>Industrial PC</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2"/>
                  </a:ext>
                </a:extLst>
              </a:tr>
              <a:tr h="701040">
                <a:tc>
                  <a:txBody>
                    <a:bodyPr/>
                    <a:lstStyle/>
                    <a:p>
                      <a:r>
                        <a:rPr lang="en-US" sz="1900" b="0" dirty="0"/>
                        <a:t>PLC/PAC</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3"/>
                  </a:ext>
                </a:extLst>
              </a:tr>
              <a:tr h="701040">
                <a:tc>
                  <a:txBody>
                    <a:bodyPr/>
                    <a:lstStyle/>
                    <a:p>
                      <a:r>
                        <a:rPr lang="en-US" sz="1900" b="0" dirty="0"/>
                        <a:t>HMI</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txBody>
                  <a:tcPr/>
                </a:tc>
                <a:extLst>
                  <a:ext uri="{0D108BD9-81ED-4DB2-BD59-A6C34878D82A}">
                    <a16:rowId xmlns:a16="http://schemas.microsoft.com/office/drawing/2014/main" val="10004"/>
                  </a:ext>
                </a:extLst>
              </a:tr>
              <a:tr h="627575">
                <a:tc>
                  <a:txBody>
                    <a:bodyPr/>
                    <a:lstStyle/>
                    <a:p>
                      <a:r>
                        <a:rPr lang="en-US" sz="1900" b="0" dirty="0"/>
                        <a:t>Remote IO</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5"/>
                  </a:ext>
                </a:extLst>
              </a:tr>
              <a:tr h="701040">
                <a:tc>
                  <a:txBody>
                    <a:bodyPr/>
                    <a:lstStyle/>
                    <a:p>
                      <a:r>
                        <a:rPr lang="en-US" sz="1900" b="0" dirty="0"/>
                        <a:t>Robots</a:t>
                      </a:r>
                    </a:p>
                  </a:txBody>
                  <a:tcPr/>
                </a:tc>
                <a:tc>
                  <a:txBody>
                    <a:bodyPr/>
                    <a:lstStyle/>
                    <a:p>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6"/>
                  </a:ext>
                </a:extLst>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p>
                      <a:endParaRPr lang="en-US" sz="1300" dirty="0"/>
                    </a:p>
                  </a:txBody>
                  <a:tcPr/>
                </a:tc>
                <a:extLst>
                  <a:ext uri="{0D108BD9-81ED-4DB2-BD59-A6C34878D82A}">
                    <a16:rowId xmlns:a16="http://schemas.microsoft.com/office/drawing/2014/main" val="10007"/>
                  </a:ext>
                </a:extLst>
              </a:tr>
              <a:tr h="701040">
                <a:tc>
                  <a:txBody>
                    <a:bodyPr/>
                    <a:lstStyle/>
                    <a:p>
                      <a:r>
                        <a:rPr lang="en-US" sz="1900" b="0" kern="1200" dirty="0">
                          <a:solidFill>
                            <a:schemeClr val="tx1"/>
                          </a:solidFill>
                          <a:latin typeface="+mn-lt"/>
                          <a:ea typeface="+mn-ea"/>
                          <a:cs typeface="+mn-cs"/>
                        </a:rPr>
                        <a:t>Mobile workforce </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p>
                      <a:endParaRPr lang="en-US" sz="1300" dirty="0"/>
                    </a:p>
                  </a:txBody>
                  <a:tcPr/>
                </a:tc>
                <a:extLst>
                  <a:ext uri="{0D108BD9-81ED-4DB2-BD59-A6C34878D82A}">
                    <a16:rowId xmlns:a16="http://schemas.microsoft.com/office/drawing/2014/main" val="10008"/>
                  </a:ext>
                </a:extLst>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sp>
        <p:nvSpPr>
          <p:cNvPr id="31" name="Title 39"/>
          <p:cNvSpPr txBox="1">
            <a:spLocks/>
          </p:cNvSpPr>
          <p:nvPr/>
        </p:nvSpPr>
        <p:spPr>
          <a:xfrm>
            <a:off x="1" y="82551"/>
            <a:ext cx="9231313" cy="566309"/>
          </a:xfrm>
          <a:prstGeom prst="rect">
            <a:avLst/>
          </a:prstGeom>
        </p:spPr>
        <p:txBody>
          <a:bodyPr vert="horz" lIns="91440" tIns="45720" rIns="91440" bIns="45720" rtlCol="0" anchor="t" anchorCtr="0">
            <a:spAutoFit/>
          </a:bodyPr>
          <a:lst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4400" dirty="0">
                <a:solidFill>
                  <a:schemeClr val="accent3"/>
                </a:solidFill>
              </a:rPr>
              <a:t>Intel</a:t>
            </a:r>
            <a:r>
              <a:rPr lang="en-US" sz="4400" dirty="0">
                <a:solidFill>
                  <a:srgbClr val="FFFFFF"/>
                </a:solidFill>
              </a:rPr>
              <a:t> ingredients in Industrial Automation</a:t>
            </a:r>
          </a:p>
        </p:txBody>
      </p:sp>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8E4C4-BCAB-844F-A908-72DC56C9830F}"/>
              </a:ext>
            </a:extLst>
          </p:cNvPr>
          <p:cNvSpPr>
            <a:spLocks noGrp="1"/>
          </p:cNvSpPr>
          <p:nvPr>
            <p:ph type="ctrTitle"/>
          </p:nvPr>
        </p:nvSpPr>
        <p:spPr/>
        <p:txBody>
          <a:bodyPr/>
          <a:lstStyle/>
          <a:p>
            <a:r>
              <a:rPr lang="en-US" dirty="0"/>
              <a:t>Case Studies</a:t>
            </a:r>
          </a:p>
        </p:txBody>
      </p:sp>
      <p:sp>
        <p:nvSpPr>
          <p:cNvPr id="3" name="Text Placeholder 2">
            <a:extLst>
              <a:ext uri="{FF2B5EF4-FFF2-40B4-BE49-F238E27FC236}">
                <a16:creationId xmlns:a16="http://schemas.microsoft.com/office/drawing/2014/main" id="{EDECDC1A-BD6E-9842-A572-7CA82C852D1E}"/>
              </a:ext>
            </a:extLst>
          </p:cNvPr>
          <p:cNvSpPr>
            <a:spLocks noGrp="1"/>
          </p:cNvSpPr>
          <p:nvPr>
            <p:ph type="body" sz="quarter" idx="13"/>
          </p:nvPr>
        </p:nvSpPr>
        <p:spPr/>
        <p:txBody>
          <a:bodyPr/>
          <a:lstStyle/>
          <a:p>
            <a:r>
              <a:rPr lang="en-US" dirty="0"/>
              <a:t>Intel and Industrial IoT</a:t>
            </a:r>
          </a:p>
        </p:txBody>
      </p:sp>
    </p:spTree>
    <p:extLst>
      <p:ext uri="{BB962C8B-B14F-4D97-AF65-F5344CB8AC3E}">
        <p14:creationId xmlns:p14="http://schemas.microsoft.com/office/powerpoint/2010/main" val="39215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929C-4BDE-0743-A680-0B645E5098E6}"/>
              </a:ext>
            </a:extLst>
          </p:cNvPr>
          <p:cNvSpPr>
            <a:spLocks noGrp="1"/>
          </p:cNvSpPr>
          <p:nvPr>
            <p:ph type="title"/>
          </p:nvPr>
        </p:nvSpPr>
        <p:spPr/>
        <p:txBody>
          <a:bodyPr/>
          <a:lstStyle/>
          <a:p>
            <a:r>
              <a:rPr lang="en-US" dirty="0">
                <a:solidFill>
                  <a:schemeClr val="accent3">
                    <a:alpha val="90000"/>
                  </a:schemeClr>
                </a:solidFill>
              </a:rPr>
              <a:t>Intel</a:t>
            </a:r>
            <a:r>
              <a:rPr lang="en-US" dirty="0"/>
              <a:t> Factory Automation</a:t>
            </a:r>
          </a:p>
        </p:txBody>
      </p:sp>
      <p:sp>
        <p:nvSpPr>
          <p:cNvPr id="3" name="Text Placeholder 2">
            <a:extLst>
              <a:ext uri="{FF2B5EF4-FFF2-40B4-BE49-F238E27FC236}">
                <a16:creationId xmlns:a16="http://schemas.microsoft.com/office/drawing/2014/main" id="{BF821BBB-084D-4C31-92EA-03CCDB792BC5}"/>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DBE3D8F2-5516-FD4E-BCF5-DEF863235A1A}"/>
              </a:ext>
            </a:extLst>
          </p:cNvPr>
          <p:cNvPicPr>
            <a:picLocks noGrp="1" noChangeAspect="1"/>
          </p:cNvPicPr>
          <p:nvPr>
            <p:ph sz="quarter" idx="4294967295"/>
          </p:nvPr>
        </p:nvPicPr>
        <p:blipFill>
          <a:blip r:embed="rId2"/>
          <a:stretch>
            <a:fillRect/>
          </a:stretch>
        </p:blipFill>
        <p:spPr>
          <a:xfrm>
            <a:off x="712167" y="2318332"/>
            <a:ext cx="10756900" cy="3873500"/>
          </a:xfrm>
        </p:spPr>
      </p:pic>
      <p:sp>
        <p:nvSpPr>
          <p:cNvPr id="6" name="TextBox 5">
            <a:extLst>
              <a:ext uri="{FF2B5EF4-FFF2-40B4-BE49-F238E27FC236}">
                <a16:creationId xmlns:a16="http://schemas.microsoft.com/office/drawing/2014/main" id="{41BADC44-4873-0742-BE07-F8B5D0817C2D}"/>
              </a:ext>
            </a:extLst>
          </p:cNvPr>
          <p:cNvSpPr txBox="1"/>
          <p:nvPr/>
        </p:nvSpPr>
        <p:spPr>
          <a:xfrm>
            <a:off x="712167" y="1212035"/>
            <a:ext cx="11007885" cy="923330"/>
          </a:xfrm>
          <a:prstGeom prst="rect">
            <a:avLst/>
          </a:prstGeom>
          <a:noFill/>
        </p:spPr>
        <p:txBody>
          <a:bodyPr wrap="square" numCol="2"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Pervasive Robotic Transport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Real-Time Excursion Control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Advanced MES &amp; Decision Making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Predictive Maintenance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Remote Operation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err="1">
              <a:ln>
                <a:noFill/>
              </a:ln>
              <a:solidFill>
                <a:srgbClr val="FFFFFF"/>
              </a:solidFill>
              <a:effectLst/>
              <a:uLnTx/>
              <a:uFillTx/>
              <a:latin typeface="Intel Clear"/>
              <a:ea typeface="+mn-ea"/>
              <a:cs typeface="+mn-cs"/>
            </a:endParaRPr>
          </a:p>
        </p:txBody>
      </p:sp>
    </p:spTree>
    <p:extLst>
      <p:ext uri="{BB962C8B-B14F-4D97-AF65-F5344CB8AC3E}">
        <p14:creationId xmlns:p14="http://schemas.microsoft.com/office/powerpoint/2010/main" val="72685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009FE-B634-174E-91DB-D416FEC82052}"/>
              </a:ext>
            </a:extLst>
          </p:cNvPr>
          <p:cNvSpPr txBox="1">
            <a:spLocks/>
          </p:cNvSpPr>
          <p:nvPr/>
        </p:nvSpPr>
        <p:spPr>
          <a:xfrm>
            <a:off x="-61048" y="1475923"/>
            <a:ext cx="3914241" cy="4278510"/>
          </a:xfrm>
          <a:prstGeom prst="rect">
            <a:avLst/>
          </a:prstGeom>
        </p:spPr>
        <p:txBody>
          <a:bodyPr anchor="ctr" anchorCtr="1"/>
          <a:lstStyle>
            <a:lvl1pPr algn="ctr" rtl="0" eaLnBrk="1" fontAlgn="base" hangingPunct="1">
              <a:lnSpc>
                <a:spcPct val="90000"/>
              </a:lnSpc>
              <a:spcBef>
                <a:spcPct val="0"/>
              </a:spcBef>
              <a:spcAft>
                <a:spcPct val="0"/>
              </a:spcAft>
              <a:defRPr sz="5333">
                <a:solidFill>
                  <a:schemeClr val="tx1"/>
                </a:solidFill>
                <a:effectLst/>
                <a:latin typeface="+mj-lt"/>
                <a:ea typeface="+mj-ea"/>
                <a:cs typeface="+mj-cs"/>
              </a:defRPr>
            </a:lvl1pPr>
            <a:lvl2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5pPr>
            <a:lvl6pPr marL="334028"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6pPr>
            <a:lvl7pPr marL="668057"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7pPr>
            <a:lvl8pPr marL="1002086"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8pPr>
            <a:lvl9pPr marL="1336115"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9pPr>
          </a:lstStyle>
          <a:p>
            <a:pPr marL="0" marR="0" lvl="0" indent="0" algn="ctr" defTabSz="914340" rtl="0" eaLnBrk="1" fontAlgn="base" latinLnBrk="0" hangingPunct="1">
              <a:lnSpc>
                <a:spcPct val="70000"/>
              </a:lnSpc>
              <a:spcBef>
                <a:spcPct val="0"/>
              </a:spcBef>
              <a:spcAft>
                <a:spcPct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Intel Clear Pro"/>
                <a:ea typeface="+mj-ea"/>
                <a:cs typeface="+mj-cs"/>
              </a:rPr>
              <a:t>Universal </a:t>
            </a:r>
            <a:r>
              <a:rPr kumimoji="0" lang="en-US" sz="7200" b="0" i="0" u="none" strike="noStrike" kern="1200" cap="none" spc="0" normalizeH="0" baseline="0" noProof="0" dirty="0" err="1">
                <a:ln>
                  <a:noFill/>
                </a:ln>
                <a:solidFill>
                  <a:prstClr val="white"/>
                </a:solidFill>
                <a:effectLst/>
                <a:uLnTx/>
                <a:uFillTx/>
                <a:latin typeface="Intel Clear Pro"/>
                <a:ea typeface="+mj-ea"/>
                <a:cs typeface="+mj-cs"/>
              </a:rPr>
              <a:t>Wellpad</a:t>
            </a:r>
            <a:r>
              <a:rPr kumimoji="0" lang="en-US" sz="7200" b="0" i="0" u="none" strike="noStrike" kern="1200" cap="none" spc="0" normalizeH="0" baseline="0" noProof="0" dirty="0">
                <a:ln>
                  <a:noFill/>
                </a:ln>
                <a:solidFill>
                  <a:prstClr val="white"/>
                </a:solidFill>
                <a:effectLst/>
                <a:uLnTx/>
                <a:uFillTx/>
                <a:latin typeface="Intel Clear Pro"/>
                <a:ea typeface="+mj-ea"/>
                <a:cs typeface="+mj-cs"/>
              </a:rPr>
              <a:t> Controller</a:t>
            </a:r>
          </a:p>
          <a:p>
            <a:pPr marL="0" marR="0" lvl="0" indent="0" algn="ctr" defTabSz="914340" rtl="0" eaLnBrk="1" fontAlgn="base" latinLnBrk="0" hangingPunct="1">
              <a:lnSpc>
                <a:spcPct val="70000"/>
              </a:lnSpc>
              <a:spcBef>
                <a:spcPct val="0"/>
              </a:spcBef>
              <a:spcAft>
                <a:spcPct val="0"/>
              </a:spcAft>
              <a:buClrTx/>
              <a:buSzTx/>
              <a:buFontTx/>
              <a:buNone/>
              <a:tabLst/>
              <a:defRPr/>
            </a:pPr>
            <a:endParaRPr kumimoji="0" lang="en-US" sz="7200" b="0" i="0" u="none" strike="noStrike" kern="1200" cap="none" spc="0" normalizeH="0" baseline="0" noProof="0" dirty="0">
              <a:ln>
                <a:noFill/>
              </a:ln>
              <a:solidFill>
                <a:prstClr val="white"/>
              </a:solidFill>
              <a:effectLst/>
              <a:uLnTx/>
              <a:uFillTx/>
              <a:latin typeface="Intel Clear Pro"/>
              <a:ea typeface="+mj-ea"/>
              <a:cs typeface="+mj-cs"/>
            </a:endParaRPr>
          </a:p>
          <a:p>
            <a:pPr marL="0" marR="0" lvl="0" indent="0" algn="ctr" defTabSz="731461" rtl="0" eaLnBrk="1" fontAlgn="base" latinLnBrk="0" hangingPunct="1">
              <a:lnSpc>
                <a:spcPct val="80000"/>
              </a:lnSpc>
              <a:spcBef>
                <a:spcPts val="501"/>
              </a:spcBef>
              <a:spcAft>
                <a:spcPts val="501"/>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Intel Clear Pro"/>
                <a:ea typeface="+mj-ea"/>
                <a:cs typeface="+mj-cs"/>
              </a:rPr>
              <a:t>securely and economically monitor and control oil and gas production facilities </a:t>
            </a:r>
          </a:p>
          <a:p>
            <a:pPr marL="0" marR="0" lvl="0" indent="0" algn="ctr" defTabSz="914340" rtl="0" eaLnBrk="1" fontAlgn="base" latinLnBrk="0" hangingPunct="1">
              <a:lnSpc>
                <a:spcPct val="7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00AEEF">
                  <a:lumMod val="20000"/>
                  <a:lumOff val="80000"/>
                </a:srgbClr>
              </a:solidFill>
              <a:effectLst/>
              <a:uLnTx/>
              <a:uFillTx/>
              <a:latin typeface="Intel Clear Pro"/>
              <a:ea typeface="+mj-ea"/>
              <a:cs typeface="+mj-cs"/>
            </a:endParaRPr>
          </a:p>
        </p:txBody>
      </p:sp>
      <p:sp>
        <p:nvSpPr>
          <p:cNvPr id="8" name="Rectangle 7">
            <a:extLst>
              <a:ext uri="{FF2B5EF4-FFF2-40B4-BE49-F238E27FC236}">
                <a16:creationId xmlns:a16="http://schemas.microsoft.com/office/drawing/2014/main" id="{CBE407AA-A087-BF4A-A3A9-08AAEA09A3B0}"/>
              </a:ext>
            </a:extLst>
          </p:cNvPr>
          <p:cNvSpPr/>
          <p:nvPr/>
        </p:nvSpPr>
        <p:spPr>
          <a:xfrm>
            <a:off x="5962216" y="180182"/>
            <a:ext cx="2624633" cy="8293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0480" rIns="152400" rtlCol="0" anchor="t"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Partner / Customer Device Management Account</a:t>
            </a:r>
          </a:p>
        </p:txBody>
      </p:sp>
      <p:sp>
        <p:nvSpPr>
          <p:cNvPr id="9" name="Rectangle 8">
            <a:extLst>
              <a:ext uri="{FF2B5EF4-FFF2-40B4-BE49-F238E27FC236}">
                <a16:creationId xmlns:a16="http://schemas.microsoft.com/office/drawing/2014/main" id="{0A715062-B452-7149-8E99-B9732E95D8B4}"/>
              </a:ext>
            </a:extLst>
          </p:cNvPr>
          <p:cNvSpPr/>
          <p:nvPr/>
        </p:nvSpPr>
        <p:spPr>
          <a:xfrm>
            <a:off x="5962216" y="1224685"/>
            <a:ext cx="2624633" cy="8293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0480" rIns="152400" rtlCol="0" anchor="t"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Partner / Customer Device Management Account</a:t>
            </a:r>
          </a:p>
        </p:txBody>
      </p:sp>
      <p:sp>
        <p:nvSpPr>
          <p:cNvPr id="10" name="Rectangle 9">
            <a:extLst>
              <a:ext uri="{FF2B5EF4-FFF2-40B4-BE49-F238E27FC236}">
                <a16:creationId xmlns:a16="http://schemas.microsoft.com/office/drawing/2014/main" id="{EDB4E4B2-5812-AB46-9ADB-5E4E7BCE16D5}"/>
              </a:ext>
            </a:extLst>
          </p:cNvPr>
          <p:cNvSpPr/>
          <p:nvPr/>
        </p:nvSpPr>
        <p:spPr>
          <a:xfrm>
            <a:off x="4838445" y="2217989"/>
            <a:ext cx="7213523" cy="19349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0480" rIns="152400" rtlCol="0" anchor="t"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Production Pad Gateway</a:t>
            </a:r>
          </a:p>
        </p:txBody>
      </p:sp>
      <p:sp>
        <p:nvSpPr>
          <p:cNvPr id="11" name="Rectangle 10">
            <a:extLst>
              <a:ext uri="{FF2B5EF4-FFF2-40B4-BE49-F238E27FC236}">
                <a16:creationId xmlns:a16="http://schemas.microsoft.com/office/drawing/2014/main" id="{94FC059D-33B7-8A4D-890D-29875C15AA80}"/>
              </a:ext>
            </a:extLst>
          </p:cNvPr>
          <p:cNvSpPr/>
          <p:nvPr/>
        </p:nvSpPr>
        <p:spPr>
          <a:xfrm>
            <a:off x="4861082" y="3500289"/>
            <a:ext cx="5842670" cy="304329"/>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Intel Clear"/>
                <a:ea typeface="+mn-ea"/>
                <a:cs typeface="+mn-cs"/>
              </a:rPr>
              <a:t>OS Services (</a:t>
            </a:r>
            <a:r>
              <a:rPr kumimoji="0" lang="en-US" sz="875" b="0" i="0" u="none" strike="noStrike" kern="1200" cap="none" spc="0" normalizeH="0" baseline="0" noProof="0" dirty="0" err="1">
                <a:ln>
                  <a:noFill/>
                </a:ln>
                <a:solidFill>
                  <a:prstClr val="white"/>
                </a:solidFill>
                <a:effectLst/>
                <a:uLnTx/>
                <a:uFillTx/>
                <a:latin typeface="Intel Clear"/>
                <a:ea typeface="+mn-ea"/>
                <a:cs typeface="+mn-cs"/>
              </a:rPr>
              <a:t>Yocto</a:t>
            </a:r>
            <a:r>
              <a:rPr kumimoji="0" lang="en-US" sz="875" b="0" i="0" u="none" strike="noStrike" kern="1200" cap="none" spc="0" normalizeH="0" baseline="0" noProof="0" dirty="0">
                <a:ln>
                  <a:noFill/>
                </a:ln>
                <a:solidFill>
                  <a:prstClr val="white"/>
                </a:solidFill>
                <a:effectLst/>
                <a:uLnTx/>
                <a:uFillTx/>
                <a:latin typeface="Intel Clear"/>
                <a:ea typeface="+mn-ea"/>
                <a:cs typeface="+mn-cs"/>
              </a:rPr>
              <a:t> with RT Extension)</a:t>
            </a:r>
          </a:p>
        </p:txBody>
      </p:sp>
      <p:sp>
        <p:nvSpPr>
          <p:cNvPr id="12" name="Rectangle 11">
            <a:extLst>
              <a:ext uri="{FF2B5EF4-FFF2-40B4-BE49-F238E27FC236}">
                <a16:creationId xmlns:a16="http://schemas.microsoft.com/office/drawing/2014/main" id="{68853E63-1261-114A-8ECE-AFAB3D8C42B2}"/>
              </a:ext>
            </a:extLst>
          </p:cNvPr>
          <p:cNvSpPr/>
          <p:nvPr/>
        </p:nvSpPr>
        <p:spPr>
          <a:xfrm>
            <a:off x="10436000" y="5525258"/>
            <a:ext cx="1671923" cy="849275"/>
          </a:xfrm>
          <a:prstGeom prst="rect">
            <a:avLst/>
          </a:prstGeom>
          <a:solidFill>
            <a:schemeClr val="accent6">
              <a:alpha val="56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0480" rIns="152400" rtlCol="0" anchor="t"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a:ln>
                  <a:noFill/>
                </a:ln>
                <a:solidFill>
                  <a:prstClr val="white"/>
                </a:solidFill>
                <a:effectLst/>
                <a:uLnTx/>
                <a:uFillTx/>
                <a:latin typeface="Intel Clear"/>
                <a:ea typeface="+mn-ea"/>
                <a:cs typeface="+mn-cs"/>
              </a:rPr>
              <a:t>Wellpad</a:t>
            </a:r>
            <a:endParaRPr kumimoji="0" lang="en-US" sz="8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3" name="Rectangle 12">
            <a:extLst>
              <a:ext uri="{FF2B5EF4-FFF2-40B4-BE49-F238E27FC236}">
                <a16:creationId xmlns:a16="http://schemas.microsoft.com/office/drawing/2014/main" id="{81ED133E-2C1C-3142-9C05-94EB24F12487}"/>
              </a:ext>
            </a:extLst>
          </p:cNvPr>
          <p:cNvSpPr/>
          <p:nvPr/>
        </p:nvSpPr>
        <p:spPr>
          <a:xfrm>
            <a:off x="4862506" y="2470112"/>
            <a:ext cx="5823218" cy="472757"/>
          </a:xfrm>
          <a:prstGeom prst="rect">
            <a:avLst/>
          </a:prstGeom>
          <a:solidFill>
            <a:schemeClr val="accent6"/>
          </a:solid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wrap="none" lIns="38100" tIns="38100" rIns="152400" rtlCol="0" anchor="t" anchorCtr="0"/>
          <a:lstStyle/>
          <a:p>
            <a:pPr marL="0" marR="0" lvl="0" indent="0" algn="l" defTabSz="609526" rtl="0" eaLnBrk="1" fontAlgn="auto" latinLnBrk="0" hangingPunct="1">
              <a:lnSpc>
                <a:spcPct val="80000"/>
              </a:lnSpc>
              <a:spcBef>
                <a:spcPts val="417"/>
              </a:spcBef>
              <a:spcAft>
                <a:spcPts val="417"/>
              </a:spcAft>
              <a:buClrTx/>
              <a:buSzTx/>
              <a:buFontTx/>
              <a:buNone/>
              <a:tabLst/>
              <a:defRPr/>
            </a:pPr>
            <a:r>
              <a:rPr kumimoji="0" lang="en-US" sz="875" b="0" i="0" u="none" strike="noStrike" kern="1200" cap="none" spc="0" normalizeH="0" baseline="0" noProof="0">
                <a:ln>
                  <a:noFill/>
                </a:ln>
                <a:solidFill>
                  <a:prstClr val="white"/>
                </a:solidFill>
                <a:effectLst/>
                <a:uLnTx/>
                <a:uFillTx/>
                <a:latin typeface="Intel Clear"/>
                <a:ea typeface="+mn-ea"/>
                <a:cs typeface="+mn-cs"/>
              </a:rPr>
              <a:t>Containers</a:t>
            </a:r>
            <a:endParaRPr kumimoji="0" lang="en-US" sz="875"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20" name="Rectangle 19">
            <a:extLst>
              <a:ext uri="{FF2B5EF4-FFF2-40B4-BE49-F238E27FC236}">
                <a16:creationId xmlns:a16="http://schemas.microsoft.com/office/drawing/2014/main" id="{61684EFC-CDAE-3C49-A7E7-8A71ABEEF2A6}"/>
              </a:ext>
            </a:extLst>
          </p:cNvPr>
          <p:cNvSpPr/>
          <p:nvPr/>
        </p:nvSpPr>
        <p:spPr>
          <a:xfrm>
            <a:off x="8456227" y="3871354"/>
            <a:ext cx="506853" cy="2760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Intel Clear"/>
                <a:ea typeface="+mn-ea"/>
                <a:cs typeface="+mn-cs"/>
              </a:rPr>
              <a:t>USB</a:t>
            </a:r>
          </a:p>
        </p:txBody>
      </p:sp>
      <p:sp>
        <p:nvSpPr>
          <p:cNvPr id="22" name="Rectangle 21">
            <a:extLst>
              <a:ext uri="{FF2B5EF4-FFF2-40B4-BE49-F238E27FC236}">
                <a16:creationId xmlns:a16="http://schemas.microsoft.com/office/drawing/2014/main" id="{4FFB9C26-E7F8-0E40-A808-556AD00D7754}"/>
              </a:ext>
            </a:extLst>
          </p:cNvPr>
          <p:cNvSpPr/>
          <p:nvPr/>
        </p:nvSpPr>
        <p:spPr>
          <a:xfrm>
            <a:off x="9008099" y="3874053"/>
            <a:ext cx="739198" cy="2733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917" b="0" i="0" u="none" strike="noStrike" kern="1200" cap="none" spc="0" normalizeH="0" baseline="0" noProof="0" dirty="0">
                <a:ln>
                  <a:noFill/>
                </a:ln>
                <a:solidFill>
                  <a:prstClr val="white"/>
                </a:solidFill>
                <a:effectLst/>
                <a:uLnTx/>
                <a:uFillTx/>
                <a:latin typeface="Intel Clear"/>
                <a:ea typeface="+mn-ea"/>
                <a:cs typeface="+mn-cs"/>
              </a:rPr>
              <a:t>RS232 / 485</a:t>
            </a:r>
          </a:p>
        </p:txBody>
      </p:sp>
      <p:sp>
        <p:nvSpPr>
          <p:cNvPr id="24" name="Rectangle 23">
            <a:extLst>
              <a:ext uri="{FF2B5EF4-FFF2-40B4-BE49-F238E27FC236}">
                <a16:creationId xmlns:a16="http://schemas.microsoft.com/office/drawing/2014/main" id="{85B7D15C-95D4-AD4E-A276-19DD5901DC2E}"/>
              </a:ext>
            </a:extLst>
          </p:cNvPr>
          <p:cNvSpPr/>
          <p:nvPr/>
        </p:nvSpPr>
        <p:spPr>
          <a:xfrm>
            <a:off x="8490997" y="6006819"/>
            <a:ext cx="1788792" cy="2173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Wired Serial Connection (UART to USB)</a:t>
            </a:r>
          </a:p>
        </p:txBody>
      </p:sp>
      <p:sp>
        <p:nvSpPr>
          <p:cNvPr id="25" name="Rectangle 24">
            <a:extLst>
              <a:ext uri="{FF2B5EF4-FFF2-40B4-BE49-F238E27FC236}">
                <a16:creationId xmlns:a16="http://schemas.microsoft.com/office/drawing/2014/main" id="{91732180-CF1E-9042-83CF-5B81ED0ADA76}"/>
              </a:ext>
            </a:extLst>
          </p:cNvPr>
          <p:cNvSpPr/>
          <p:nvPr/>
        </p:nvSpPr>
        <p:spPr>
          <a:xfrm>
            <a:off x="9005448" y="2631060"/>
            <a:ext cx="895135" cy="242218"/>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3</a:t>
            </a:r>
            <a:r>
              <a:rPr kumimoji="0" lang="en-US" sz="833" b="0" i="0" u="none" strike="noStrike" kern="1200" cap="none" spc="0" normalizeH="0" baseline="30000" noProof="0" dirty="0">
                <a:ln>
                  <a:noFill/>
                </a:ln>
                <a:solidFill>
                  <a:prstClr val="white"/>
                </a:solidFill>
                <a:effectLst/>
                <a:uLnTx/>
                <a:uFillTx/>
                <a:latin typeface="Intel Clear"/>
                <a:ea typeface="+mn-ea"/>
                <a:cs typeface="+mn-cs"/>
              </a:rPr>
              <a:t>rd</a:t>
            </a:r>
            <a:r>
              <a:rPr kumimoji="0" lang="en-US" sz="833" b="0" i="0" u="none" strike="noStrike" kern="1200" cap="none" spc="0" normalizeH="0" baseline="0" noProof="0" dirty="0">
                <a:ln>
                  <a:noFill/>
                </a:ln>
                <a:solidFill>
                  <a:prstClr val="white"/>
                </a:solidFill>
                <a:effectLst/>
                <a:uLnTx/>
                <a:uFillTx/>
                <a:latin typeface="Intel Clear"/>
                <a:ea typeface="+mn-ea"/>
                <a:cs typeface="+mn-cs"/>
              </a:rPr>
              <a:t> Party Control</a:t>
            </a:r>
            <a:br>
              <a:rPr kumimoji="0" lang="en-US" sz="833" b="0" i="0" u="none" strike="noStrike" kern="1200" cap="none" spc="0" normalizeH="0" baseline="0" noProof="0" dirty="0">
                <a:ln>
                  <a:noFill/>
                </a:ln>
                <a:solidFill>
                  <a:prstClr val="white"/>
                </a:solidFill>
                <a:effectLst/>
                <a:uLnTx/>
                <a:uFillTx/>
                <a:latin typeface="Intel Clear"/>
                <a:ea typeface="+mn-ea"/>
                <a:cs typeface="+mn-cs"/>
              </a:rPr>
            </a:br>
            <a:r>
              <a:rPr kumimoji="0" lang="en-US" sz="833" b="0" i="0" u="none" strike="noStrike" kern="1200" cap="none" spc="0" normalizeH="0" baseline="0" noProof="0" dirty="0">
                <a:ln>
                  <a:noFill/>
                </a:ln>
                <a:solidFill>
                  <a:prstClr val="white"/>
                </a:solidFill>
                <a:effectLst/>
                <a:uLnTx/>
                <a:uFillTx/>
                <a:latin typeface="Intel Clear"/>
                <a:ea typeface="+mn-ea"/>
                <a:cs typeface="+mn-cs"/>
              </a:rPr>
              <a:t>Software</a:t>
            </a:r>
          </a:p>
        </p:txBody>
      </p:sp>
      <p:sp>
        <p:nvSpPr>
          <p:cNvPr id="44" name="Rectangle 43">
            <a:extLst>
              <a:ext uri="{FF2B5EF4-FFF2-40B4-BE49-F238E27FC236}">
                <a16:creationId xmlns:a16="http://schemas.microsoft.com/office/drawing/2014/main" id="{32E52596-E1F2-6D43-80E7-D4C905A38649}"/>
              </a:ext>
            </a:extLst>
          </p:cNvPr>
          <p:cNvSpPr/>
          <p:nvPr/>
        </p:nvSpPr>
        <p:spPr>
          <a:xfrm>
            <a:off x="11278711" y="5679188"/>
            <a:ext cx="673002" cy="150490"/>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Sensor 1</a:t>
            </a:r>
          </a:p>
        </p:txBody>
      </p:sp>
      <p:sp>
        <p:nvSpPr>
          <p:cNvPr id="45" name="Rectangle 44">
            <a:extLst>
              <a:ext uri="{FF2B5EF4-FFF2-40B4-BE49-F238E27FC236}">
                <a16:creationId xmlns:a16="http://schemas.microsoft.com/office/drawing/2014/main" id="{A0EAA6B0-4D0B-E141-BDE4-AE2A84D8AC5C}"/>
              </a:ext>
            </a:extLst>
          </p:cNvPr>
          <p:cNvSpPr/>
          <p:nvPr/>
        </p:nvSpPr>
        <p:spPr>
          <a:xfrm>
            <a:off x="11278711" y="5891779"/>
            <a:ext cx="673002" cy="14386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Sensor 2</a:t>
            </a:r>
          </a:p>
        </p:txBody>
      </p:sp>
      <p:sp>
        <p:nvSpPr>
          <p:cNvPr id="46" name="Rectangle 45">
            <a:extLst>
              <a:ext uri="{FF2B5EF4-FFF2-40B4-BE49-F238E27FC236}">
                <a16:creationId xmlns:a16="http://schemas.microsoft.com/office/drawing/2014/main" id="{8A169B4F-C19A-6445-A374-AD9F9E014F6A}"/>
              </a:ext>
            </a:extLst>
          </p:cNvPr>
          <p:cNvSpPr/>
          <p:nvPr/>
        </p:nvSpPr>
        <p:spPr>
          <a:xfrm>
            <a:off x="11278711" y="6105062"/>
            <a:ext cx="673002" cy="208333"/>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Sensor 3</a:t>
            </a:r>
          </a:p>
        </p:txBody>
      </p:sp>
      <p:sp>
        <p:nvSpPr>
          <p:cNvPr id="47" name="Rectangle 46">
            <a:extLst>
              <a:ext uri="{FF2B5EF4-FFF2-40B4-BE49-F238E27FC236}">
                <a16:creationId xmlns:a16="http://schemas.microsoft.com/office/drawing/2014/main" id="{D7A74A7C-0E05-5D4A-A1C8-EAB700E656BE}"/>
              </a:ext>
            </a:extLst>
          </p:cNvPr>
          <p:cNvSpPr/>
          <p:nvPr/>
        </p:nvSpPr>
        <p:spPr>
          <a:xfrm>
            <a:off x="10539526" y="5679188"/>
            <a:ext cx="673002" cy="657302"/>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Sensor </a:t>
            </a:r>
            <a:br>
              <a:rPr kumimoji="0" lang="en-US" sz="833" b="0" i="0" u="none" strike="noStrike" kern="1200" cap="none" spc="0" normalizeH="0" baseline="0" noProof="0" dirty="0">
                <a:ln>
                  <a:noFill/>
                </a:ln>
                <a:solidFill>
                  <a:prstClr val="white"/>
                </a:solidFill>
                <a:effectLst/>
                <a:uLnTx/>
                <a:uFillTx/>
                <a:latin typeface="Intel Clear"/>
                <a:ea typeface="+mn-ea"/>
                <a:cs typeface="+mn-cs"/>
              </a:rPr>
            </a:br>
            <a:r>
              <a:rPr kumimoji="0" lang="en-US" sz="833" b="0" i="0" u="none" strike="noStrike" kern="1200" cap="none" spc="0" normalizeH="0" baseline="0" noProof="0" dirty="0">
                <a:ln>
                  <a:noFill/>
                </a:ln>
                <a:solidFill>
                  <a:prstClr val="white"/>
                </a:solidFill>
                <a:effectLst/>
                <a:uLnTx/>
                <a:uFillTx/>
                <a:latin typeface="Intel Clear"/>
                <a:ea typeface="+mn-ea"/>
                <a:cs typeface="+mn-cs"/>
              </a:rPr>
              <a:t>Hub</a:t>
            </a:r>
          </a:p>
        </p:txBody>
      </p:sp>
      <p:sp>
        <p:nvSpPr>
          <p:cNvPr id="49" name="Rectangle 48">
            <a:extLst>
              <a:ext uri="{FF2B5EF4-FFF2-40B4-BE49-F238E27FC236}">
                <a16:creationId xmlns:a16="http://schemas.microsoft.com/office/drawing/2014/main" id="{5CEFBEEC-E172-6340-AD60-923DEE5B919E}"/>
              </a:ext>
            </a:extLst>
          </p:cNvPr>
          <p:cNvSpPr/>
          <p:nvPr/>
        </p:nvSpPr>
        <p:spPr>
          <a:xfrm>
            <a:off x="5476657" y="3863052"/>
            <a:ext cx="1133757" cy="298767"/>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917" b="0" i="0" u="none" strike="noStrike" kern="1200" cap="none" spc="0" normalizeH="0" baseline="0" noProof="0" dirty="0">
                <a:ln>
                  <a:noFill/>
                </a:ln>
                <a:solidFill>
                  <a:prstClr val="white"/>
                </a:solidFill>
                <a:effectLst/>
                <a:uLnTx/>
                <a:uFillTx/>
                <a:latin typeface="Intel Clear"/>
                <a:ea typeface="+mn-ea"/>
                <a:cs typeface="+mn-cs"/>
              </a:rPr>
              <a:t>Cellular</a:t>
            </a:r>
            <a:br>
              <a:rPr kumimoji="0" lang="en-US" sz="917" b="0" i="0" u="none" strike="noStrike" kern="1200" cap="none" spc="0" normalizeH="0" baseline="0" noProof="0" dirty="0">
                <a:ln>
                  <a:noFill/>
                </a:ln>
                <a:solidFill>
                  <a:prstClr val="white"/>
                </a:solidFill>
                <a:effectLst/>
                <a:uLnTx/>
                <a:uFillTx/>
                <a:latin typeface="Intel Clear"/>
                <a:ea typeface="+mn-ea"/>
                <a:cs typeface="+mn-cs"/>
              </a:rPr>
            </a:br>
            <a:r>
              <a:rPr kumimoji="0" lang="en-US" sz="917" b="0" i="0" u="none" strike="noStrike" kern="1200" cap="none" spc="0" normalizeH="0" baseline="0" noProof="0" dirty="0">
                <a:ln>
                  <a:noFill/>
                </a:ln>
                <a:solidFill>
                  <a:prstClr val="white"/>
                </a:solidFill>
                <a:effectLst/>
                <a:uLnTx/>
                <a:uFillTx/>
                <a:latin typeface="Intel Clear"/>
                <a:ea typeface="+mn-ea"/>
                <a:cs typeface="+mn-cs"/>
              </a:rPr>
              <a:t>(LTE / 3G)</a:t>
            </a:r>
          </a:p>
        </p:txBody>
      </p:sp>
      <p:sp>
        <p:nvSpPr>
          <p:cNvPr id="50" name="Rectangle 49">
            <a:extLst>
              <a:ext uri="{FF2B5EF4-FFF2-40B4-BE49-F238E27FC236}">
                <a16:creationId xmlns:a16="http://schemas.microsoft.com/office/drawing/2014/main" id="{EE40FD49-E230-FB4B-BC2D-7D92E26D23F4}"/>
              </a:ext>
            </a:extLst>
          </p:cNvPr>
          <p:cNvSpPr/>
          <p:nvPr/>
        </p:nvSpPr>
        <p:spPr>
          <a:xfrm>
            <a:off x="7374418" y="3874426"/>
            <a:ext cx="1036790" cy="26217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917" b="0" i="0" u="none" strike="noStrike" kern="1200" cap="none" spc="0" normalizeH="0" baseline="0" noProof="0" dirty="0">
                <a:ln>
                  <a:noFill/>
                </a:ln>
                <a:solidFill>
                  <a:prstClr val="white"/>
                </a:solidFill>
                <a:effectLst/>
                <a:uLnTx/>
                <a:uFillTx/>
                <a:latin typeface="Intel Clear"/>
                <a:ea typeface="+mn-ea"/>
                <a:cs typeface="+mn-cs"/>
              </a:rPr>
              <a:t>WIFI (802.11ac P1)</a:t>
            </a:r>
          </a:p>
        </p:txBody>
      </p:sp>
      <p:sp>
        <p:nvSpPr>
          <p:cNvPr id="51" name="Rectangle 50">
            <a:extLst>
              <a:ext uri="{FF2B5EF4-FFF2-40B4-BE49-F238E27FC236}">
                <a16:creationId xmlns:a16="http://schemas.microsoft.com/office/drawing/2014/main" id="{4D81BFC9-69E9-9849-B595-94CBE86152E2}"/>
              </a:ext>
            </a:extLst>
          </p:cNvPr>
          <p:cNvSpPr/>
          <p:nvPr/>
        </p:nvSpPr>
        <p:spPr>
          <a:xfrm>
            <a:off x="9804387" y="3863052"/>
            <a:ext cx="884312" cy="298767"/>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Intel Clear"/>
                <a:ea typeface="+mn-ea"/>
                <a:cs typeface="+mn-cs"/>
              </a:rPr>
              <a:t>Ethernet (802.3)</a:t>
            </a:r>
          </a:p>
        </p:txBody>
      </p:sp>
      <p:sp>
        <p:nvSpPr>
          <p:cNvPr id="52" name="Rectangle 51">
            <a:extLst>
              <a:ext uri="{FF2B5EF4-FFF2-40B4-BE49-F238E27FC236}">
                <a16:creationId xmlns:a16="http://schemas.microsoft.com/office/drawing/2014/main" id="{E80AC7C2-A66E-234B-A930-A4376C7E17A4}"/>
              </a:ext>
            </a:extLst>
          </p:cNvPr>
          <p:cNvSpPr/>
          <p:nvPr/>
        </p:nvSpPr>
        <p:spPr>
          <a:xfrm>
            <a:off x="9529114" y="3556712"/>
            <a:ext cx="336463" cy="2083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Intel Clear"/>
                <a:ea typeface="+mn-ea"/>
                <a:cs typeface="+mn-cs"/>
              </a:rPr>
              <a:t>AS</a:t>
            </a:r>
          </a:p>
        </p:txBody>
      </p:sp>
      <p:sp>
        <p:nvSpPr>
          <p:cNvPr id="53" name="Rectangle 52">
            <a:extLst>
              <a:ext uri="{FF2B5EF4-FFF2-40B4-BE49-F238E27FC236}">
                <a16:creationId xmlns:a16="http://schemas.microsoft.com/office/drawing/2014/main" id="{58E1E835-29B4-EF4A-827B-91219C71386B}"/>
              </a:ext>
            </a:extLst>
          </p:cNvPr>
          <p:cNvSpPr/>
          <p:nvPr/>
        </p:nvSpPr>
        <p:spPr>
          <a:xfrm>
            <a:off x="5808316" y="3526838"/>
            <a:ext cx="700714" cy="2495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Intel Clear"/>
                <a:ea typeface="+mn-ea"/>
                <a:cs typeface="+mn-cs"/>
              </a:rPr>
              <a:t>Network</a:t>
            </a:r>
            <a:br>
              <a:rPr kumimoji="0" lang="en-US" sz="875" b="0" i="0" u="none" strike="noStrike" kern="1200" cap="none" spc="0" normalizeH="0" baseline="0" noProof="0" dirty="0">
                <a:ln>
                  <a:noFill/>
                </a:ln>
                <a:solidFill>
                  <a:prstClr val="white"/>
                </a:solidFill>
                <a:effectLst/>
                <a:uLnTx/>
                <a:uFillTx/>
                <a:latin typeface="Intel Clear"/>
                <a:ea typeface="+mn-ea"/>
                <a:cs typeface="+mn-cs"/>
              </a:rPr>
            </a:br>
            <a:r>
              <a:rPr kumimoji="0" lang="en-US" sz="875" b="0" i="0" u="none" strike="noStrike" kern="1200" cap="none" spc="0" normalizeH="0" baseline="0" noProof="0" dirty="0">
                <a:ln>
                  <a:noFill/>
                </a:ln>
                <a:solidFill>
                  <a:prstClr val="white"/>
                </a:solidFill>
                <a:effectLst/>
                <a:uLnTx/>
                <a:uFillTx/>
                <a:latin typeface="Intel Clear"/>
                <a:ea typeface="+mn-ea"/>
                <a:cs typeface="+mn-cs"/>
              </a:rPr>
              <a:t>Services</a:t>
            </a:r>
          </a:p>
        </p:txBody>
      </p:sp>
      <p:sp>
        <p:nvSpPr>
          <p:cNvPr id="54" name="Rectangle 53">
            <a:extLst>
              <a:ext uri="{FF2B5EF4-FFF2-40B4-BE49-F238E27FC236}">
                <a16:creationId xmlns:a16="http://schemas.microsoft.com/office/drawing/2014/main" id="{FC79DA44-668B-9E45-ADA1-A2AF90F416BE}"/>
              </a:ext>
            </a:extLst>
          </p:cNvPr>
          <p:cNvSpPr/>
          <p:nvPr/>
        </p:nvSpPr>
        <p:spPr>
          <a:xfrm>
            <a:off x="4984675" y="3522745"/>
            <a:ext cx="784754" cy="2496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AP/ </a:t>
            </a:r>
            <a:br>
              <a:rPr kumimoji="0" lang="en-US" sz="833" b="0" i="0" u="none" strike="noStrike" kern="1200" cap="none" spc="0" normalizeH="0" baseline="0" noProof="0" dirty="0">
                <a:ln>
                  <a:noFill/>
                </a:ln>
                <a:solidFill>
                  <a:prstClr val="white"/>
                </a:solidFill>
                <a:effectLst/>
                <a:uLnTx/>
                <a:uFillTx/>
                <a:latin typeface="Intel Clear"/>
                <a:ea typeface="+mn-ea"/>
                <a:cs typeface="+mn-cs"/>
              </a:rPr>
            </a:br>
            <a:r>
              <a:rPr kumimoji="0" lang="en-US" sz="833" b="0" i="0" u="none" strike="noStrike" kern="1200" cap="none" spc="0" normalizeH="0" baseline="0" noProof="0" dirty="0">
                <a:ln>
                  <a:noFill/>
                </a:ln>
                <a:solidFill>
                  <a:prstClr val="white"/>
                </a:solidFill>
                <a:effectLst/>
                <a:uLnTx/>
                <a:uFillTx/>
                <a:latin typeface="Intel Clear"/>
                <a:ea typeface="+mn-ea"/>
                <a:cs typeface="+mn-cs"/>
              </a:rPr>
              <a:t>Authenticator</a:t>
            </a:r>
          </a:p>
        </p:txBody>
      </p:sp>
      <p:sp>
        <p:nvSpPr>
          <p:cNvPr id="55" name="Rectangle 54">
            <a:extLst>
              <a:ext uri="{FF2B5EF4-FFF2-40B4-BE49-F238E27FC236}">
                <a16:creationId xmlns:a16="http://schemas.microsoft.com/office/drawing/2014/main" id="{8B2FA1B4-5D13-2E4F-A374-F5A63EA9D418}"/>
              </a:ext>
            </a:extLst>
          </p:cNvPr>
          <p:cNvSpPr/>
          <p:nvPr/>
        </p:nvSpPr>
        <p:spPr>
          <a:xfrm>
            <a:off x="4861082" y="3352235"/>
            <a:ext cx="5824642" cy="12717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917" b="0" i="0" u="none" strike="noStrike" kern="1200" cap="none" spc="0" normalizeH="0" baseline="0" noProof="0">
                <a:ln>
                  <a:noFill/>
                </a:ln>
                <a:solidFill>
                  <a:prstClr val="white"/>
                </a:solidFill>
                <a:effectLst/>
                <a:uLnTx/>
                <a:uFillTx/>
                <a:latin typeface="Intel Clear"/>
                <a:ea typeface="+mn-ea"/>
                <a:cs typeface="+mn-cs"/>
              </a:rPr>
              <a:t>Pub Sub Message </a:t>
            </a:r>
            <a:r>
              <a:rPr kumimoji="0" lang="en-US" sz="917" b="0" i="0" u="none" strike="noStrike" kern="1200" cap="none" spc="0" normalizeH="0" baseline="0" noProof="0" dirty="0">
                <a:ln>
                  <a:noFill/>
                </a:ln>
                <a:solidFill>
                  <a:prstClr val="white"/>
                </a:solidFill>
                <a:effectLst/>
                <a:uLnTx/>
                <a:uFillTx/>
                <a:latin typeface="Intel Clear"/>
                <a:ea typeface="+mn-ea"/>
                <a:cs typeface="+mn-cs"/>
              </a:rPr>
              <a:t>Bus (MQTT)</a:t>
            </a:r>
          </a:p>
        </p:txBody>
      </p:sp>
      <p:sp>
        <p:nvSpPr>
          <p:cNvPr id="56" name="Rectangle 55">
            <a:extLst>
              <a:ext uri="{FF2B5EF4-FFF2-40B4-BE49-F238E27FC236}">
                <a16:creationId xmlns:a16="http://schemas.microsoft.com/office/drawing/2014/main" id="{B44D2694-380D-C740-B441-82AE34A3A3FE}"/>
              </a:ext>
            </a:extLst>
          </p:cNvPr>
          <p:cNvSpPr/>
          <p:nvPr/>
        </p:nvSpPr>
        <p:spPr>
          <a:xfrm>
            <a:off x="6856540" y="4038161"/>
            <a:ext cx="375611" cy="870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Intel Clear"/>
                <a:ea typeface="+mn-ea"/>
                <a:cs typeface="+mn-cs"/>
              </a:rPr>
              <a:t>bridge</a:t>
            </a:r>
          </a:p>
        </p:txBody>
      </p:sp>
      <p:sp>
        <p:nvSpPr>
          <p:cNvPr id="57" name="Up-Down Arrow 56">
            <a:extLst>
              <a:ext uri="{FF2B5EF4-FFF2-40B4-BE49-F238E27FC236}">
                <a16:creationId xmlns:a16="http://schemas.microsoft.com/office/drawing/2014/main" id="{3F925C6F-09A1-4A4C-B954-BF5D1AA40888}"/>
              </a:ext>
            </a:extLst>
          </p:cNvPr>
          <p:cNvSpPr/>
          <p:nvPr/>
        </p:nvSpPr>
        <p:spPr bwMode="auto">
          <a:xfrm rot="5400000">
            <a:off x="6983207" y="3741371"/>
            <a:ext cx="60097" cy="482183"/>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76143" tIns="38073" rIns="76143" bIns="38073" numCol="1" rtlCol="0" anchor="t" anchorCtr="1" compatLnSpc="1">
            <a:prstTxWarp prst="textNoShape">
              <a:avLst/>
            </a:prstTxWarp>
            <a:noAutofit/>
          </a:bodyPr>
          <a:lstStyle/>
          <a:p>
            <a:pPr marL="0" marR="0" lvl="0" indent="0" algn="ctr" defTabSz="761970" rtl="0" eaLnBrk="1" fontAlgn="base" latinLnBrk="0" hangingPunct="1">
              <a:lnSpc>
                <a:spcPct val="95000"/>
              </a:lnSpc>
              <a:spcBef>
                <a:spcPct val="30000"/>
              </a:spcBef>
              <a:spcAft>
                <a:spcPct val="0"/>
              </a:spcAft>
              <a:buClr>
                <a:prstClr val="white"/>
              </a:buClr>
              <a:buSzTx/>
              <a:buFontTx/>
              <a:buNone/>
              <a:tabLst/>
              <a:defRPr/>
            </a:pPr>
            <a:endParaRPr kumimoji="0" lang="en-US" sz="1667"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59" name="Rectangle 58">
            <a:extLst>
              <a:ext uri="{FF2B5EF4-FFF2-40B4-BE49-F238E27FC236}">
                <a16:creationId xmlns:a16="http://schemas.microsoft.com/office/drawing/2014/main" id="{3C80DE53-0410-F049-964C-7B16BEB5F68C}"/>
              </a:ext>
            </a:extLst>
          </p:cNvPr>
          <p:cNvSpPr/>
          <p:nvPr/>
        </p:nvSpPr>
        <p:spPr>
          <a:xfrm>
            <a:off x="5802267" y="2629866"/>
            <a:ext cx="737555" cy="25935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Data Ingestion</a:t>
            </a:r>
          </a:p>
        </p:txBody>
      </p:sp>
      <p:sp>
        <p:nvSpPr>
          <p:cNvPr id="64" name="Rectangle 63">
            <a:extLst>
              <a:ext uri="{FF2B5EF4-FFF2-40B4-BE49-F238E27FC236}">
                <a16:creationId xmlns:a16="http://schemas.microsoft.com/office/drawing/2014/main" id="{F6FC5CB5-FA50-3743-B5DE-F6D39C96091F}"/>
              </a:ext>
            </a:extLst>
          </p:cNvPr>
          <p:cNvSpPr/>
          <p:nvPr/>
        </p:nvSpPr>
        <p:spPr>
          <a:xfrm>
            <a:off x="8221026" y="2629129"/>
            <a:ext cx="672783" cy="239008"/>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Dev. </a:t>
            </a:r>
            <a:r>
              <a:rPr kumimoji="0" lang="en-US" sz="833" b="0" i="0" u="none" strike="noStrike" kern="1200" cap="none" spc="0" normalizeH="0" baseline="0" noProof="0" dirty="0" err="1">
                <a:ln>
                  <a:noFill/>
                </a:ln>
                <a:solidFill>
                  <a:prstClr val="white"/>
                </a:solidFill>
                <a:effectLst/>
                <a:uLnTx/>
                <a:uFillTx/>
                <a:latin typeface="Intel Clear"/>
                <a:ea typeface="+mn-ea"/>
                <a:cs typeface="+mn-cs"/>
              </a:rPr>
              <a:t>Mgmt</a:t>
            </a:r>
            <a:endParaRPr kumimoji="0" lang="en-US" sz="8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71" name="Rectangle 70">
            <a:extLst>
              <a:ext uri="{FF2B5EF4-FFF2-40B4-BE49-F238E27FC236}">
                <a16:creationId xmlns:a16="http://schemas.microsoft.com/office/drawing/2014/main" id="{382F1557-E834-8C44-B333-34ADA2B1D235}"/>
              </a:ext>
            </a:extLst>
          </p:cNvPr>
          <p:cNvSpPr/>
          <p:nvPr/>
        </p:nvSpPr>
        <p:spPr>
          <a:xfrm>
            <a:off x="6639075" y="2633467"/>
            <a:ext cx="671423" cy="252608"/>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LAMP</a:t>
            </a:r>
          </a:p>
        </p:txBody>
      </p:sp>
      <p:sp>
        <p:nvSpPr>
          <p:cNvPr id="76" name="Rectangle 75">
            <a:extLst>
              <a:ext uri="{FF2B5EF4-FFF2-40B4-BE49-F238E27FC236}">
                <a16:creationId xmlns:a16="http://schemas.microsoft.com/office/drawing/2014/main" id="{2C0AD34B-A58F-6F4F-9C5E-F543C431DADD}"/>
              </a:ext>
            </a:extLst>
          </p:cNvPr>
          <p:cNvSpPr/>
          <p:nvPr/>
        </p:nvSpPr>
        <p:spPr>
          <a:xfrm>
            <a:off x="7420276" y="2633243"/>
            <a:ext cx="688174" cy="24775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Data Report</a:t>
            </a:r>
          </a:p>
        </p:txBody>
      </p:sp>
      <p:sp>
        <p:nvSpPr>
          <p:cNvPr id="82" name="Up-Down Arrow 81">
            <a:extLst>
              <a:ext uri="{FF2B5EF4-FFF2-40B4-BE49-F238E27FC236}">
                <a16:creationId xmlns:a16="http://schemas.microsoft.com/office/drawing/2014/main" id="{2DF7616C-45DB-F443-A094-33F7DE74D171}"/>
              </a:ext>
            </a:extLst>
          </p:cNvPr>
          <p:cNvSpPr/>
          <p:nvPr/>
        </p:nvSpPr>
        <p:spPr bwMode="auto">
          <a:xfrm>
            <a:off x="10174905" y="2957797"/>
            <a:ext cx="72116" cy="153966"/>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76143" tIns="38073" rIns="76143" bIns="38073" numCol="1" rtlCol="0" anchor="t" anchorCtr="1" compatLnSpc="1">
            <a:prstTxWarp prst="textNoShape">
              <a:avLst/>
            </a:prstTxWarp>
            <a:noAutofit/>
          </a:bodyPr>
          <a:lstStyle/>
          <a:p>
            <a:pPr marL="0" marR="0" lvl="0" indent="0" algn="ctr" defTabSz="761970" rtl="0" eaLnBrk="1" fontAlgn="base" latinLnBrk="0" hangingPunct="1">
              <a:lnSpc>
                <a:spcPct val="95000"/>
              </a:lnSpc>
              <a:spcBef>
                <a:spcPct val="30000"/>
              </a:spcBef>
              <a:spcAft>
                <a:spcPct val="0"/>
              </a:spcAft>
              <a:buClr>
                <a:prstClr val="white"/>
              </a:buClr>
              <a:buSzTx/>
              <a:buFontTx/>
              <a:buNone/>
              <a:tabLst/>
              <a:defRPr/>
            </a:pPr>
            <a:endParaRPr kumimoji="0" lang="en-US" sz="1667"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83" name="Up-Down Arrow 82">
            <a:extLst>
              <a:ext uri="{FF2B5EF4-FFF2-40B4-BE49-F238E27FC236}">
                <a16:creationId xmlns:a16="http://schemas.microsoft.com/office/drawing/2014/main" id="{554193D0-FA3F-904A-A018-3E7BD55C3BC7}"/>
              </a:ext>
            </a:extLst>
          </p:cNvPr>
          <p:cNvSpPr/>
          <p:nvPr/>
        </p:nvSpPr>
        <p:spPr bwMode="auto">
          <a:xfrm>
            <a:off x="8750623" y="2957797"/>
            <a:ext cx="72116" cy="153966"/>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76143" tIns="38073" rIns="76143" bIns="38073" numCol="1" rtlCol="0" anchor="t" anchorCtr="1" compatLnSpc="1">
            <a:prstTxWarp prst="textNoShape">
              <a:avLst/>
            </a:prstTxWarp>
            <a:noAutofit/>
          </a:bodyPr>
          <a:lstStyle/>
          <a:p>
            <a:pPr marL="0" marR="0" lvl="0" indent="0" algn="ctr" defTabSz="761970" rtl="0" eaLnBrk="1" fontAlgn="base" latinLnBrk="0" hangingPunct="1">
              <a:lnSpc>
                <a:spcPct val="95000"/>
              </a:lnSpc>
              <a:spcBef>
                <a:spcPct val="30000"/>
              </a:spcBef>
              <a:spcAft>
                <a:spcPct val="0"/>
              </a:spcAft>
              <a:buClr>
                <a:prstClr val="white"/>
              </a:buClr>
              <a:buSzTx/>
              <a:buFontTx/>
              <a:buNone/>
              <a:tabLst/>
              <a:defRPr/>
            </a:pPr>
            <a:endParaRPr kumimoji="0" lang="en-US" sz="1667"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84" name="Up-Down Arrow 83">
            <a:extLst>
              <a:ext uri="{FF2B5EF4-FFF2-40B4-BE49-F238E27FC236}">
                <a16:creationId xmlns:a16="http://schemas.microsoft.com/office/drawing/2014/main" id="{407A021C-FE2A-5641-9BBC-37A7CEAD5C4F}"/>
              </a:ext>
            </a:extLst>
          </p:cNvPr>
          <p:cNvSpPr/>
          <p:nvPr/>
        </p:nvSpPr>
        <p:spPr bwMode="auto">
          <a:xfrm>
            <a:off x="7302302" y="2957797"/>
            <a:ext cx="72116" cy="153966"/>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76143" tIns="38073" rIns="76143" bIns="38073" numCol="1" rtlCol="0" anchor="t" anchorCtr="1" compatLnSpc="1">
            <a:prstTxWarp prst="textNoShape">
              <a:avLst/>
            </a:prstTxWarp>
            <a:noAutofit/>
          </a:bodyPr>
          <a:lstStyle/>
          <a:p>
            <a:pPr marL="0" marR="0" lvl="0" indent="0" algn="ctr" defTabSz="761970" rtl="0" eaLnBrk="1" fontAlgn="base" latinLnBrk="0" hangingPunct="1">
              <a:lnSpc>
                <a:spcPct val="95000"/>
              </a:lnSpc>
              <a:spcBef>
                <a:spcPct val="30000"/>
              </a:spcBef>
              <a:spcAft>
                <a:spcPct val="0"/>
              </a:spcAft>
              <a:buClr>
                <a:prstClr val="white"/>
              </a:buClr>
              <a:buSzTx/>
              <a:buFontTx/>
              <a:buNone/>
              <a:tabLst/>
              <a:defRPr/>
            </a:pPr>
            <a:endParaRPr kumimoji="0" lang="en-US" sz="1667"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85" name="Up-Down Arrow 84">
            <a:extLst>
              <a:ext uri="{FF2B5EF4-FFF2-40B4-BE49-F238E27FC236}">
                <a16:creationId xmlns:a16="http://schemas.microsoft.com/office/drawing/2014/main" id="{EAC181B8-9200-834C-B8FA-2E806C41EC2F}"/>
              </a:ext>
            </a:extLst>
          </p:cNvPr>
          <p:cNvSpPr/>
          <p:nvPr/>
        </p:nvSpPr>
        <p:spPr bwMode="auto">
          <a:xfrm>
            <a:off x="6304703" y="2957797"/>
            <a:ext cx="72116" cy="153966"/>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76143" tIns="38073" rIns="76143" bIns="38073" numCol="1" rtlCol="0" anchor="t" anchorCtr="1" compatLnSpc="1">
            <a:prstTxWarp prst="textNoShape">
              <a:avLst/>
            </a:prstTxWarp>
            <a:noAutofit/>
          </a:bodyPr>
          <a:lstStyle/>
          <a:p>
            <a:pPr marL="0" marR="0" lvl="0" indent="0" algn="ctr" defTabSz="761970" rtl="0" eaLnBrk="1" fontAlgn="base" latinLnBrk="0" hangingPunct="1">
              <a:lnSpc>
                <a:spcPct val="95000"/>
              </a:lnSpc>
              <a:spcBef>
                <a:spcPct val="30000"/>
              </a:spcBef>
              <a:spcAft>
                <a:spcPct val="0"/>
              </a:spcAft>
              <a:buClr>
                <a:prstClr val="white"/>
              </a:buClr>
              <a:buSzTx/>
              <a:buFontTx/>
              <a:buNone/>
              <a:tabLst/>
              <a:defRPr/>
            </a:pPr>
            <a:endParaRPr kumimoji="0" lang="en-US" sz="1667"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86" name="Rectangle 85">
            <a:extLst>
              <a:ext uri="{FF2B5EF4-FFF2-40B4-BE49-F238E27FC236}">
                <a16:creationId xmlns:a16="http://schemas.microsoft.com/office/drawing/2014/main" id="{5F2AD3C7-F90E-784B-89BF-A012A1D160EE}"/>
              </a:ext>
            </a:extLst>
          </p:cNvPr>
          <p:cNvSpPr/>
          <p:nvPr/>
        </p:nvSpPr>
        <p:spPr>
          <a:xfrm>
            <a:off x="11017884" y="2339253"/>
            <a:ext cx="815679" cy="3606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Intel Clear"/>
                <a:ea typeface="+mn-ea"/>
                <a:cs typeface="+mn-cs"/>
              </a:rPr>
              <a:t>FIELD</a:t>
            </a:r>
          </a:p>
        </p:txBody>
      </p:sp>
      <p:sp>
        <p:nvSpPr>
          <p:cNvPr id="87" name="Rectangle 86">
            <a:extLst>
              <a:ext uri="{FF2B5EF4-FFF2-40B4-BE49-F238E27FC236}">
                <a16:creationId xmlns:a16="http://schemas.microsoft.com/office/drawing/2014/main" id="{C11B6ECC-6526-BE4D-A0D3-6FEA802F30C5}"/>
              </a:ext>
            </a:extLst>
          </p:cNvPr>
          <p:cNvSpPr/>
          <p:nvPr/>
        </p:nvSpPr>
        <p:spPr>
          <a:xfrm>
            <a:off x="8944572" y="4592235"/>
            <a:ext cx="1784670" cy="57566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Modbus / TCP </a:t>
            </a:r>
            <a:r>
              <a:rPr kumimoji="0" lang="en-US" sz="833" b="0" i="0" u="none" strike="noStrike" kern="1200" cap="none" spc="0" normalizeH="0" baseline="0" noProof="0">
                <a:ln>
                  <a:noFill/>
                </a:ln>
                <a:solidFill>
                  <a:prstClr val="white"/>
                </a:solidFill>
                <a:effectLst/>
                <a:uLnTx/>
                <a:uFillTx/>
                <a:latin typeface="Intel Clear"/>
                <a:ea typeface="+mn-ea"/>
                <a:cs typeface="+mn-cs"/>
              </a:rPr>
              <a:t>/ 802.3 </a:t>
            </a:r>
            <a:r>
              <a:rPr kumimoji="0" lang="en-US" sz="833" b="0" i="0" u="none" strike="noStrike" kern="1200" cap="none" spc="0" normalizeH="0" baseline="0" noProof="0" dirty="0">
                <a:ln>
                  <a:noFill/>
                </a:ln>
                <a:solidFill>
                  <a:prstClr val="white"/>
                </a:solidFill>
                <a:effectLst/>
                <a:uLnTx/>
                <a:uFillTx/>
                <a:latin typeface="Intel Clear"/>
                <a:ea typeface="+mn-ea"/>
                <a:cs typeface="+mn-cs"/>
              </a:rPr>
              <a:t>Cat 5E / 6 RJ45</a:t>
            </a:r>
          </a:p>
        </p:txBody>
      </p:sp>
      <p:sp>
        <p:nvSpPr>
          <p:cNvPr id="88" name="Rectangle 87">
            <a:extLst>
              <a:ext uri="{FF2B5EF4-FFF2-40B4-BE49-F238E27FC236}">
                <a16:creationId xmlns:a16="http://schemas.microsoft.com/office/drawing/2014/main" id="{DF3EB560-3E81-C449-A6D4-AD5FF9B17730}"/>
              </a:ext>
            </a:extLst>
          </p:cNvPr>
          <p:cNvSpPr/>
          <p:nvPr/>
        </p:nvSpPr>
        <p:spPr>
          <a:xfrm rot="16200000">
            <a:off x="3432356" y="2781163"/>
            <a:ext cx="1421063" cy="173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Ethernet / Pv4/ TCP / TLS 1.2 MQTT</a:t>
            </a:r>
          </a:p>
        </p:txBody>
      </p:sp>
      <p:sp>
        <p:nvSpPr>
          <p:cNvPr id="89" name="Rectangle 88">
            <a:extLst>
              <a:ext uri="{FF2B5EF4-FFF2-40B4-BE49-F238E27FC236}">
                <a16:creationId xmlns:a16="http://schemas.microsoft.com/office/drawing/2014/main" id="{5BA837B3-98D5-8744-85F8-64E84A1FFA9C}"/>
              </a:ext>
            </a:extLst>
          </p:cNvPr>
          <p:cNvSpPr/>
          <p:nvPr/>
        </p:nvSpPr>
        <p:spPr>
          <a:xfrm rot="16200000">
            <a:off x="3978809" y="2854604"/>
            <a:ext cx="1264595" cy="1396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Ethernet / Pv4/ TCP / TLS 1.2 MQTT</a:t>
            </a:r>
          </a:p>
        </p:txBody>
      </p:sp>
      <p:sp>
        <p:nvSpPr>
          <p:cNvPr id="90" name="Rectangle 89">
            <a:extLst>
              <a:ext uri="{FF2B5EF4-FFF2-40B4-BE49-F238E27FC236}">
                <a16:creationId xmlns:a16="http://schemas.microsoft.com/office/drawing/2014/main" id="{0AEA0935-C737-CB44-A1F0-8FED7493332D}"/>
              </a:ext>
            </a:extLst>
          </p:cNvPr>
          <p:cNvSpPr/>
          <p:nvPr/>
        </p:nvSpPr>
        <p:spPr>
          <a:xfrm>
            <a:off x="6318848" y="1400679"/>
            <a:ext cx="567113" cy="23736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Remote</a:t>
            </a:r>
            <a:br>
              <a:rPr kumimoji="0" lang="en-US" sz="833" b="0" i="0" u="none" strike="noStrike" kern="1200" cap="none" spc="0" normalizeH="0" baseline="0" noProof="0" dirty="0">
                <a:ln>
                  <a:noFill/>
                </a:ln>
                <a:solidFill>
                  <a:prstClr val="white"/>
                </a:solidFill>
                <a:effectLst/>
                <a:uLnTx/>
                <a:uFillTx/>
                <a:latin typeface="Intel Clear"/>
                <a:ea typeface="+mn-ea"/>
                <a:cs typeface="+mn-cs"/>
              </a:rPr>
            </a:br>
            <a:r>
              <a:rPr kumimoji="0" lang="en-US" sz="833" b="0" i="0" u="none" strike="noStrike" kern="1200" cap="none" spc="0" normalizeH="0" baseline="0" noProof="0" dirty="0" err="1">
                <a:ln>
                  <a:noFill/>
                </a:ln>
                <a:solidFill>
                  <a:prstClr val="white"/>
                </a:solidFill>
                <a:effectLst/>
                <a:uLnTx/>
                <a:uFillTx/>
                <a:latin typeface="Intel Clear"/>
                <a:ea typeface="+mn-ea"/>
                <a:cs typeface="+mn-cs"/>
              </a:rPr>
              <a:t>Mgmt</a:t>
            </a:r>
            <a:endParaRPr kumimoji="0" lang="en-US" sz="8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91" name="Rectangle 90">
            <a:extLst>
              <a:ext uri="{FF2B5EF4-FFF2-40B4-BE49-F238E27FC236}">
                <a16:creationId xmlns:a16="http://schemas.microsoft.com/office/drawing/2014/main" id="{89A764D1-B92B-EC4A-BD08-5B4C66B4D06D}"/>
              </a:ext>
            </a:extLst>
          </p:cNvPr>
          <p:cNvSpPr/>
          <p:nvPr/>
        </p:nvSpPr>
        <p:spPr>
          <a:xfrm>
            <a:off x="7009955" y="1400679"/>
            <a:ext cx="638158" cy="223221"/>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Over the Air</a:t>
            </a:r>
            <a:br>
              <a:rPr kumimoji="0" lang="en-US" sz="833" b="0" i="0" u="none" strike="noStrike" kern="1200" cap="none" spc="0" normalizeH="0" baseline="0" noProof="0" dirty="0">
                <a:ln>
                  <a:noFill/>
                </a:ln>
                <a:solidFill>
                  <a:prstClr val="white"/>
                </a:solidFill>
                <a:effectLst/>
                <a:uLnTx/>
                <a:uFillTx/>
                <a:latin typeface="Intel Clear"/>
                <a:ea typeface="+mn-ea"/>
                <a:cs typeface="+mn-cs"/>
              </a:rPr>
            </a:br>
            <a:r>
              <a:rPr kumimoji="0" lang="en-US" sz="833" b="0" i="0" u="none" strike="noStrike" kern="1200" cap="none" spc="0" normalizeH="0" baseline="0" noProof="0" dirty="0">
                <a:ln>
                  <a:noFill/>
                </a:ln>
                <a:solidFill>
                  <a:prstClr val="white"/>
                </a:solidFill>
                <a:effectLst/>
                <a:uLnTx/>
                <a:uFillTx/>
                <a:latin typeface="Intel Clear"/>
                <a:ea typeface="+mn-ea"/>
                <a:cs typeface="+mn-cs"/>
              </a:rPr>
              <a:t>Updates</a:t>
            </a:r>
          </a:p>
        </p:txBody>
      </p:sp>
      <p:sp>
        <p:nvSpPr>
          <p:cNvPr id="92" name="Rectangle 91">
            <a:extLst>
              <a:ext uri="{FF2B5EF4-FFF2-40B4-BE49-F238E27FC236}">
                <a16:creationId xmlns:a16="http://schemas.microsoft.com/office/drawing/2014/main" id="{E9D9C158-4093-1F48-8833-E6D55C0BCA09}"/>
              </a:ext>
            </a:extLst>
          </p:cNvPr>
          <p:cNvSpPr/>
          <p:nvPr/>
        </p:nvSpPr>
        <p:spPr>
          <a:xfrm>
            <a:off x="6318847" y="1679151"/>
            <a:ext cx="567114" cy="29475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GW</a:t>
            </a:r>
            <a:br>
              <a:rPr kumimoji="0" lang="en-US" sz="583" b="0" i="0" u="none" strike="noStrike" kern="1200" cap="none" spc="0" normalizeH="0" baseline="0" noProof="0" dirty="0">
                <a:ln>
                  <a:noFill/>
                </a:ln>
                <a:solidFill>
                  <a:prstClr val="white"/>
                </a:solidFill>
                <a:effectLst/>
                <a:uLnTx/>
                <a:uFillTx/>
                <a:latin typeface="Intel Clear"/>
                <a:ea typeface="+mn-ea"/>
                <a:cs typeface="+mn-cs"/>
              </a:rPr>
            </a:br>
            <a:r>
              <a:rPr kumimoji="0" lang="en-US" sz="833" b="0" i="0" u="none" strike="noStrike" kern="1200" cap="none" spc="0" normalizeH="0" baseline="0" noProof="0" dirty="0">
                <a:ln>
                  <a:noFill/>
                </a:ln>
                <a:solidFill>
                  <a:prstClr val="white"/>
                </a:solidFill>
                <a:effectLst/>
                <a:uLnTx/>
                <a:uFillTx/>
                <a:latin typeface="Intel Clear"/>
                <a:ea typeface="+mn-ea"/>
                <a:cs typeface="+mn-cs"/>
              </a:rPr>
              <a:t>Monitoring</a:t>
            </a:r>
            <a:endParaRPr kumimoji="0" lang="en-US" sz="58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93" name="Rectangle 92">
            <a:extLst>
              <a:ext uri="{FF2B5EF4-FFF2-40B4-BE49-F238E27FC236}">
                <a16:creationId xmlns:a16="http://schemas.microsoft.com/office/drawing/2014/main" id="{58F2EBF8-2447-9B42-A61B-DE3DBFEBD5D4}"/>
              </a:ext>
            </a:extLst>
          </p:cNvPr>
          <p:cNvSpPr/>
          <p:nvPr/>
        </p:nvSpPr>
        <p:spPr>
          <a:xfrm>
            <a:off x="7140481" y="1662717"/>
            <a:ext cx="375611" cy="870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GW Data</a:t>
            </a:r>
          </a:p>
        </p:txBody>
      </p:sp>
      <p:pic>
        <p:nvPicPr>
          <p:cNvPr id="94" name="Picture 93">
            <a:extLst>
              <a:ext uri="{FF2B5EF4-FFF2-40B4-BE49-F238E27FC236}">
                <a16:creationId xmlns:a16="http://schemas.microsoft.com/office/drawing/2014/main" id="{DF37BCED-03D9-4D40-A0F6-F92DC2C685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7569"/>
          <a:stretch/>
        </p:blipFill>
        <p:spPr>
          <a:xfrm>
            <a:off x="7193632" y="1776056"/>
            <a:ext cx="269310" cy="197845"/>
          </a:xfrm>
          <a:prstGeom prst="rect">
            <a:avLst/>
          </a:prstGeom>
        </p:spPr>
      </p:pic>
      <p:sp>
        <p:nvSpPr>
          <p:cNvPr id="95" name="Rectangle 94">
            <a:extLst>
              <a:ext uri="{FF2B5EF4-FFF2-40B4-BE49-F238E27FC236}">
                <a16:creationId xmlns:a16="http://schemas.microsoft.com/office/drawing/2014/main" id="{35CDF8E6-F184-6E47-97B0-EB7E4E8A9155}"/>
              </a:ext>
            </a:extLst>
          </p:cNvPr>
          <p:cNvSpPr/>
          <p:nvPr/>
        </p:nvSpPr>
        <p:spPr>
          <a:xfrm>
            <a:off x="6042404" y="1388660"/>
            <a:ext cx="235530" cy="58722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API</a:t>
            </a:r>
          </a:p>
        </p:txBody>
      </p:sp>
      <p:sp>
        <p:nvSpPr>
          <p:cNvPr id="96" name="Rectangle 95">
            <a:extLst>
              <a:ext uri="{FF2B5EF4-FFF2-40B4-BE49-F238E27FC236}">
                <a16:creationId xmlns:a16="http://schemas.microsoft.com/office/drawing/2014/main" id="{9B49C6FA-D48D-3845-973C-10958FACDB0B}"/>
              </a:ext>
            </a:extLst>
          </p:cNvPr>
          <p:cNvSpPr/>
          <p:nvPr/>
        </p:nvSpPr>
        <p:spPr>
          <a:xfrm>
            <a:off x="6019366" y="368765"/>
            <a:ext cx="238461" cy="58722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API</a:t>
            </a:r>
          </a:p>
        </p:txBody>
      </p:sp>
      <p:sp>
        <p:nvSpPr>
          <p:cNvPr id="97" name="Rectangle 96">
            <a:extLst>
              <a:ext uri="{FF2B5EF4-FFF2-40B4-BE49-F238E27FC236}">
                <a16:creationId xmlns:a16="http://schemas.microsoft.com/office/drawing/2014/main" id="{8A83FA52-CC85-344A-ABA8-13EBE2CF66E7}"/>
              </a:ext>
            </a:extLst>
          </p:cNvPr>
          <p:cNvSpPr/>
          <p:nvPr/>
        </p:nvSpPr>
        <p:spPr>
          <a:xfrm>
            <a:off x="6277934" y="332427"/>
            <a:ext cx="935423" cy="298477"/>
          </a:xfrm>
          <a:prstGeom prst="rect">
            <a:avLst/>
          </a:prstGeom>
          <a:solidFill>
            <a:schemeClr val="accent6"/>
          </a:solid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wrap="none" lIns="38100" tIns="38100" rIns="152400" rtlCol="0" anchor="t" anchorCtr="0"/>
          <a:lstStyle/>
          <a:p>
            <a:pPr marL="0" marR="0" lvl="0" indent="0" algn="l"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CSP DB</a:t>
            </a:r>
          </a:p>
        </p:txBody>
      </p:sp>
      <p:pic>
        <p:nvPicPr>
          <p:cNvPr id="98" name="Picture 97">
            <a:extLst>
              <a:ext uri="{FF2B5EF4-FFF2-40B4-BE49-F238E27FC236}">
                <a16:creationId xmlns:a16="http://schemas.microsoft.com/office/drawing/2014/main" id="{E54E6043-5DCA-2847-B56C-2DE94E2EF0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7569"/>
          <a:stretch/>
        </p:blipFill>
        <p:spPr>
          <a:xfrm>
            <a:off x="6925253" y="384983"/>
            <a:ext cx="230018" cy="168980"/>
          </a:xfrm>
          <a:prstGeom prst="rect">
            <a:avLst/>
          </a:prstGeom>
        </p:spPr>
      </p:pic>
      <p:sp>
        <p:nvSpPr>
          <p:cNvPr id="99" name="Rectangle 98">
            <a:extLst>
              <a:ext uri="{FF2B5EF4-FFF2-40B4-BE49-F238E27FC236}">
                <a16:creationId xmlns:a16="http://schemas.microsoft.com/office/drawing/2014/main" id="{EEA2784B-2ABE-AD4D-B07E-FC54E9D43664}"/>
              </a:ext>
            </a:extLst>
          </p:cNvPr>
          <p:cNvSpPr/>
          <p:nvPr/>
        </p:nvSpPr>
        <p:spPr>
          <a:xfrm>
            <a:off x="6485399" y="512426"/>
            <a:ext cx="310423" cy="870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Sensor</a:t>
            </a:r>
            <a:r>
              <a:rPr kumimoji="0" lang="en-US" sz="750" b="0" i="0" u="none" strike="noStrike" kern="1200" cap="none" spc="0" normalizeH="0" baseline="0" noProof="0" dirty="0">
                <a:ln>
                  <a:noFill/>
                </a:ln>
                <a:solidFill>
                  <a:prstClr val="white"/>
                </a:solidFill>
                <a:effectLst/>
                <a:uLnTx/>
                <a:uFillTx/>
                <a:latin typeface="Intel Clear"/>
                <a:ea typeface="+mn-ea"/>
                <a:cs typeface="+mn-cs"/>
              </a:rPr>
              <a:t> Data</a:t>
            </a:r>
          </a:p>
        </p:txBody>
      </p:sp>
      <p:sp>
        <p:nvSpPr>
          <p:cNvPr id="100" name="Rectangle 99">
            <a:extLst>
              <a:ext uri="{FF2B5EF4-FFF2-40B4-BE49-F238E27FC236}">
                <a16:creationId xmlns:a16="http://schemas.microsoft.com/office/drawing/2014/main" id="{EF7EAA40-7C44-8E4F-8212-089822375DF0}"/>
              </a:ext>
            </a:extLst>
          </p:cNvPr>
          <p:cNvSpPr/>
          <p:nvPr/>
        </p:nvSpPr>
        <p:spPr>
          <a:xfrm>
            <a:off x="8740266" y="1026809"/>
            <a:ext cx="885599" cy="251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Intel Clear"/>
                <a:ea typeface="+mn-ea"/>
                <a:cs typeface="+mn-cs"/>
              </a:rPr>
              <a:t>CLOUD</a:t>
            </a:r>
          </a:p>
        </p:txBody>
      </p:sp>
      <p:sp>
        <p:nvSpPr>
          <p:cNvPr id="101" name="Rectangle 100">
            <a:extLst>
              <a:ext uri="{FF2B5EF4-FFF2-40B4-BE49-F238E27FC236}">
                <a16:creationId xmlns:a16="http://schemas.microsoft.com/office/drawing/2014/main" id="{DF0B5DB8-9F14-7A49-9F0B-B3C50713D181}"/>
              </a:ext>
            </a:extLst>
          </p:cNvPr>
          <p:cNvSpPr/>
          <p:nvPr/>
        </p:nvSpPr>
        <p:spPr>
          <a:xfrm>
            <a:off x="7287552" y="332427"/>
            <a:ext cx="1168675" cy="298477"/>
          </a:xfrm>
          <a:prstGeom prst="rect">
            <a:avLst/>
          </a:prstGeom>
          <a:solidFill>
            <a:schemeClr val="accent6"/>
          </a:solid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wrap="none" lIns="38100" tIns="38100" rIns="152400" rtlCol="0" anchor="t" anchorCtr="0"/>
          <a:lstStyle/>
          <a:p>
            <a:pPr marL="0" marR="0" lvl="0" indent="0" algn="l"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CSP VM</a:t>
            </a:r>
          </a:p>
        </p:txBody>
      </p:sp>
      <p:sp>
        <p:nvSpPr>
          <p:cNvPr id="102" name="Rectangle 101">
            <a:extLst>
              <a:ext uri="{FF2B5EF4-FFF2-40B4-BE49-F238E27FC236}">
                <a16:creationId xmlns:a16="http://schemas.microsoft.com/office/drawing/2014/main" id="{93226725-52EA-204D-A1A4-950A50006A21}"/>
              </a:ext>
            </a:extLst>
          </p:cNvPr>
          <p:cNvSpPr/>
          <p:nvPr/>
        </p:nvSpPr>
        <p:spPr>
          <a:xfrm>
            <a:off x="7777752" y="396412"/>
            <a:ext cx="587296" cy="16497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Dashboard</a:t>
            </a:r>
          </a:p>
        </p:txBody>
      </p:sp>
      <p:sp>
        <p:nvSpPr>
          <p:cNvPr id="103" name="Rectangle 102">
            <a:extLst>
              <a:ext uri="{FF2B5EF4-FFF2-40B4-BE49-F238E27FC236}">
                <a16:creationId xmlns:a16="http://schemas.microsoft.com/office/drawing/2014/main" id="{C66CED08-2250-5B4B-B011-4AB2CDF2B8E5}"/>
              </a:ext>
            </a:extLst>
          </p:cNvPr>
          <p:cNvSpPr/>
          <p:nvPr/>
        </p:nvSpPr>
        <p:spPr>
          <a:xfrm>
            <a:off x="6277934" y="693005"/>
            <a:ext cx="1185008" cy="298477"/>
          </a:xfrm>
          <a:prstGeom prst="rect">
            <a:avLst/>
          </a:prstGeom>
          <a:solidFill>
            <a:schemeClr val="accent6"/>
          </a:solid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wrap="none" lIns="38100" tIns="38100" rIns="152400" rtlCol="0" anchor="t" anchorCtr="0"/>
          <a:lstStyle/>
          <a:p>
            <a:pPr marL="0" marR="0" lvl="0" indent="0" algn="l"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CSP </a:t>
            </a:r>
            <a:br>
              <a:rPr kumimoji="0" lang="en-US" sz="833" b="0" i="0" u="none" strike="noStrike" kern="1200" cap="none" spc="0" normalizeH="0" baseline="0" noProof="0" dirty="0">
                <a:ln>
                  <a:noFill/>
                </a:ln>
                <a:solidFill>
                  <a:prstClr val="white"/>
                </a:solidFill>
                <a:effectLst/>
                <a:uLnTx/>
                <a:uFillTx/>
                <a:latin typeface="Intel Clear"/>
                <a:ea typeface="+mn-ea"/>
                <a:cs typeface="+mn-cs"/>
              </a:rPr>
            </a:br>
            <a:r>
              <a:rPr kumimoji="0" lang="en-US" sz="833" b="0" i="0" u="none" strike="noStrike" kern="1200" cap="none" spc="0" normalizeH="0" baseline="0" noProof="0" dirty="0">
                <a:ln>
                  <a:noFill/>
                </a:ln>
                <a:solidFill>
                  <a:prstClr val="white"/>
                </a:solidFill>
                <a:effectLst/>
                <a:uLnTx/>
                <a:uFillTx/>
                <a:latin typeface="Intel Clear"/>
                <a:ea typeface="+mn-ea"/>
                <a:cs typeface="+mn-cs"/>
              </a:rPr>
              <a:t>Broker</a:t>
            </a:r>
          </a:p>
        </p:txBody>
      </p:sp>
      <p:sp>
        <p:nvSpPr>
          <p:cNvPr id="104" name="Rectangle 103">
            <a:extLst>
              <a:ext uri="{FF2B5EF4-FFF2-40B4-BE49-F238E27FC236}">
                <a16:creationId xmlns:a16="http://schemas.microsoft.com/office/drawing/2014/main" id="{FC24FDD7-913B-554F-BE2A-59DD682FDD34}"/>
              </a:ext>
            </a:extLst>
          </p:cNvPr>
          <p:cNvSpPr/>
          <p:nvPr/>
        </p:nvSpPr>
        <p:spPr>
          <a:xfrm>
            <a:off x="6694405" y="755574"/>
            <a:ext cx="689211" cy="174268"/>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33" b="0" i="0" u="none" strike="noStrike" kern="1200" cap="none" spc="0" normalizeH="0" baseline="0" noProof="0" dirty="0">
                <a:ln>
                  <a:noFill/>
                </a:ln>
                <a:solidFill>
                  <a:prstClr val="white"/>
                </a:solidFill>
                <a:effectLst/>
                <a:uLnTx/>
                <a:uFillTx/>
                <a:latin typeface="Intel Clear"/>
                <a:ea typeface="+mn-ea"/>
                <a:cs typeface="+mn-cs"/>
              </a:rPr>
              <a:t>MQTT Broker</a:t>
            </a:r>
          </a:p>
        </p:txBody>
      </p:sp>
      <p:cxnSp>
        <p:nvCxnSpPr>
          <p:cNvPr id="105" name="Straight Connector 104">
            <a:extLst>
              <a:ext uri="{FF2B5EF4-FFF2-40B4-BE49-F238E27FC236}">
                <a16:creationId xmlns:a16="http://schemas.microsoft.com/office/drawing/2014/main" id="{E31C40CD-6415-CF4C-94B4-734714319B4C}"/>
              </a:ext>
            </a:extLst>
          </p:cNvPr>
          <p:cNvCxnSpPr>
            <a:cxnSpLocks/>
          </p:cNvCxnSpPr>
          <p:nvPr/>
        </p:nvCxnSpPr>
        <p:spPr bwMode="auto">
          <a:xfrm>
            <a:off x="4952536" y="2185321"/>
            <a:ext cx="6881028" cy="0"/>
          </a:xfrm>
          <a:prstGeom prst="line">
            <a:avLst/>
          </a:prstGeom>
          <a:noFill/>
          <a:ln w="9525" cap="flat" cmpd="sng" algn="ctr">
            <a:solidFill>
              <a:schemeClr val="accent1">
                <a:lumMod val="20000"/>
                <a:lumOff val="80000"/>
              </a:schemeClr>
            </a:solidFill>
            <a:prstDash val="dash"/>
            <a:round/>
            <a:headEnd type="none" w="med" len="med"/>
            <a:tailEnd type="none" w="med" len="med"/>
          </a:ln>
          <a:effectLst/>
        </p:spPr>
      </p:cxnSp>
      <p:sp>
        <p:nvSpPr>
          <p:cNvPr id="106" name="Rectangle 105">
            <a:extLst>
              <a:ext uri="{FF2B5EF4-FFF2-40B4-BE49-F238E27FC236}">
                <a16:creationId xmlns:a16="http://schemas.microsoft.com/office/drawing/2014/main" id="{742C5474-3A5F-EB4E-8661-28F48D664978}"/>
              </a:ext>
            </a:extLst>
          </p:cNvPr>
          <p:cNvSpPr/>
          <p:nvPr/>
        </p:nvSpPr>
        <p:spPr>
          <a:xfrm>
            <a:off x="10872022" y="4253969"/>
            <a:ext cx="1117792" cy="969833"/>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0480" rIns="152400" rtlCol="0" anchor="t"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endParaRPr kumimoji="0" lang="en-US" sz="417"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07" name="Rectangle 106">
            <a:extLst>
              <a:ext uri="{FF2B5EF4-FFF2-40B4-BE49-F238E27FC236}">
                <a16:creationId xmlns:a16="http://schemas.microsoft.com/office/drawing/2014/main" id="{776B15B0-E886-BD45-9BC5-CF0146B7A193}"/>
              </a:ext>
            </a:extLst>
          </p:cNvPr>
          <p:cNvSpPr/>
          <p:nvPr/>
        </p:nvSpPr>
        <p:spPr>
          <a:xfrm>
            <a:off x="10925799" y="4620432"/>
            <a:ext cx="1006924" cy="24691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917" b="0" i="0" u="none" strike="noStrike" kern="1200" cap="none" spc="0" normalizeH="0" baseline="0" noProof="0" dirty="0" err="1">
                <a:ln>
                  <a:noFill/>
                </a:ln>
                <a:solidFill>
                  <a:prstClr val="white"/>
                </a:solidFill>
                <a:effectLst/>
                <a:uLnTx/>
                <a:uFillTx/>
                <a:latin typeface="Intel Clear"/>
                <a:ea typeface="+mn-ea"/>
                <a:cs typeface="+mn-cs"/>
              </a:rPr>
              <a:t>ModBus</a:t>
            </a:r>
            <a:br>
              <a:rPr kumimoji="0" lang="en-US" sz="917" b="0" i="0" u="none" strike="noStrike" kern="1200" cap="none" spc="0" normalizeH="0" baseline="0" noProof="0" dirty="0">
                <a:ln>
                  <a:noFill/>
                </a:ln>
                <a:solidFill>
                  <a:prstClr val="white"/>
                </a:solidFill>
                <a:effectLst/>
                <a:uLnTx/>
                <a:uFillTx/>
                <a:latin typeface="Intel Clear"/>
                <a:ea typeface="+mn-ea"/>
                <a:cs typeface="+mn-cs"/>
              </a:rPr>
            </a:br>
            <a:r>
              <a:rPr kumimoji="0" lang="en-US" sz="917" b="0" i="0" u="none" strike="noStrike" kern="1200" cap="none" spc="0" normalizeH="0" baseline="0" noProof="0" dirty="0">
                <a:ln>
                  <a:noFill/>
                </a:ln>
                <a:solidFill>
                  <a:prstClr val="white"/>
                </a:solidFill>
                <a:effectLst/>
                <a:uLnTx/>
                <a:uFillTx/>
                <a:latin typeface="Intel Clear"/>
                <a:ea typeface="+mn-ea"/>
                <a:cs typeface="+mn-cs"/>
              </a:rPr>
              <a:t>(</a:t>
            </a:r>
            <a:r>
              <a:rPr kumimoji="0" lang="en-US" sz="875" b="0" i="0" u="none" strike="noStrike" kern="1200" cap="none" spc="0" normalizeH="0" baseline="0" noProof="0" dirty="0">
                <a:ln>
                  <a:noFill/>
                </a:ln>
                <a:solidFill>
                  <a:prstClr val="white"/>
                </a:solidFill>
                <a:effectLst/>
                <a:uLnTx/>
                <a:uFillTx/>
                <a:latin typeface="Intel Clear"/>
                <a:ea typeface="+mn-ea"/>
                <a:cs typeface="+mn-cs"/>
              </a:rPr>
              <a:t>RTU/TCP</a:t>
            </a:r>
            <a:r>
              <a:rPr kumimoji="0" lang="en-US" sz="917" b="0" i="0" u="none" strike="noStrike" kern="1200" cap="none" spc="0" normalizeH="0" baseline="0" noProof="0" dirty="0">
                <a:ln>
                  <a:noFill/>
                </a:ln>
                <a:solidFill>
                  <a:prstClr val="white"/>
                </a:solidFill>
                <a:effectLst/>
                <a:uLnTx/>
                <a:uFillTx/>
                <a:latin typeface="Intel Clear"/>
                <a:ea typeface="+mn-ea"/>
                <a:cs typeface="+mn-cs"/>
              </a:rPr>
              <a:t>)</a:t>
            </a:r>
          </a:p>
        </p:txBody>
      </p:sp>
      <p:sp>
        <p:nvSpPr>
          <p:cNvPr id="108" name="Rectangle 107">
            <a:extLst>
              <a:ext uri="{FF2B5EF4-FFF2-40B4-BE49-F238E27FC236}">
                <a16:creationId xmlns:a16="http://schemas.microsoft.com/office/drawing/2014/main" id="{CC000DBB-ED49-6B4A-9632-276168EB9F44}"/>
              </a:ext>
            </a:extLst>
          </p:cNvPr>
          <p:cNvSpPr/>
          <p:nvPr/>
        </p:nvSpPr>
        <p:spPr>
          <a:xfrm>
            <a:off x="10925799" y="4301922"/>
            <a:ext cx="1006924" cy="246914"/>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75" b="0" i="0" u="none" strike="noStrike" kern="1200" cap="none" spc="0" normalizeH="0" baseline="0" noProof="0" dirty="0" err="1">
                <a:ln>
                  <a:noFill/>
                </a:ln>
                <a:solidFill>
                  <a:prstClr val="white"/>
                </a:solidFill>
                <a:effectLst/>
                <a:uLnTx/>
                <a:uFillTx/>
                <a:latin typeface="Intel Clear"/>
                <a:ea typeface="+mn-ea"/>
                <a:cs typeface="+mn-cs"/>
              </a:rPr>
              <a:t>ModBus</a:t>
            </a:r>
            <a:r>
              <a:rPr kumimoji="0" lang="en-US" sz="875" b="0" i="0" u="none" strike="noStrike" kern="1200" cap="none" spc="0" normalizeH="0" baseline="0" noProof="0" dirty="0">
                <a:ln>
                  <a:noFill/>
                </a:ln>
                <a:solidFill>
                  <a:prstClr val="white"/>
                </a:solidFill>
                <a:effectLst/>
                <a:uLnTx/>
                <a:uFillTx/>
                <a:latin typeface="Intel Clear"/>
                <a:ea typeface="+mn-ea"/>
                <a:cs typeface="+mn-cs"/>
              </a:rPr>
              <a:t> Sensor 4</a:t>
            </a:r>
          </a:p>
        </p:txBody>
      </p:sp>
      <p:sp>
        <p:nvSpPr>
          <p:cNvPr id="110" name="Freeform 109">
            <a:extLst>
              <a:ext uri="{FF2B5EF4-FFF2-40B4-BE49-F238E27FC236}">
                <a16:creationId xmlns:a16="http://schemas.microsoft.com/office/drawing/2014/main" id="{AED92AAB-3F6C-4A46-969B-9C9E75B83499}"/>
              </a:ext>
            </a:extLst>
          </p:cNvPr>
          <p:cNvSpPr/>
          <p:nvPr/>
        </p:nvSpPr>
        <p:spPr bwMode="auto">
          <a:xfrm>
            <a:off x="4456148" y="1604583"/>
            <a:ext cx="1318089" cy="2749156"/>
          </a:xfrm>
          <a:custGeom>
            <a:avLst/>
            <a:gdLst>
              <a:gd name="connsiteX0" fmla="*/ 1066800 w 1206500"/>
              <a:gd name="connsiteY0" fmla="*/ 0 h 2476500"/>
              <a:gd name="connsiteX1" fmla="*/ 0 w 1206500"/>
              <a:gd name="connsiteY1" fmla="*/ 0 h 2476500"/>
              <a:gd name="connsiteX2" fmla="*/ 0 w 1206500"/>
              <a:gd name="connsiteY2" fmla="*/ 2476500 h 2476500"/>
              <a:gd name="connsiteX3" fmla="*/ 1206500 w 1206500"/>
              <a:gd name="connsiteY3" fmla="*/ 2476500 h 2476500"/>
              <a:gd name="connsiteX4" fmla="*/ 1206500 w 1206500"/>
              <a:gd name="connsiteY4" fmla="*/ 2324100 h 2476500"/>
              <a:gd name="connsiteX5" fmla="*/ 1206500 w 1206500"/>
              <a:gd name="connsiteY5" fmla="*/ 23241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500" h="2476500">
                <a:moveTo>
                  <a:pt x="1066800" y="0"/>
                </a:moveTo>
                <a:lnTo>
                  <a:pt x="0" y="0"/>
                </a:lnTo>
                <a:lnTo>
                  <a:pt x="0" y="2476500"/>
                </a:lnTo>
                <a:lnTo>
                  <a:pt x="1206500" y="2476500"/>
                </a:lnTo>
                <a:lnTo>
                  <a:pt x="1206500" y="2324100"/>
                </a:lnTo>
                <a:lnTo>
                  <a:pt x="1206500" y="2324100"/>
                </a:lnTo>
              </a:path>
            </a:pathLst>
          </a:custGeom>
          <a:noFill/>
          <a:ln w="38100" cap="flat" cmpd="sng" algn="ctr">
            <a:solidFill>
              <a:schemeClr val="accent1">
                <a:lumMod val="20000"/>
                <a:lumOff val="80000"/>
              </a:schemeClr>
            </a:solidFill>
            <a:prstDash val="solid"/>
            <a:round/>
            <a:headEnd type="triangle" w="med" len="med"/>
            <a:tailEnd type="triangle" w="med" len="med"/>
          </a:ln>
          <a:effectLst/>
        </p:spPr>
        <p:txBody>
          <a:bodyPr vert="horz" wrap="square" lIns="76143" tIns="38073" rIns="76143" bIns="38073" numCol="1" rtlCol="0" anchor="t" anchorCtr="1" compatLnSpc="1">
            <a:prstTxWarp prst="textNoShape">
              <a:avLst/>
            </a:prstTxWarp>
            <a:spAutoFit/>
          </a:bodyPr>
          <a:lstStyle/>
          <a:p>
            <a:pPr marL="0" marR="0" lvl="0" indent="0" algn="ctr" defTabSz="761970" rtl="0" eaLnBrk="1" fontAlgn="base" latinLnBrk="0" hangingPunct="1">
              <a:lnSpc>
                <a:spcPct val="95000"/>
              </a:lnSpc>
              <a:spcBef>
                <a:spcPct val="30000"/>
              </a:spcBef>
              <a:spcAft>
                <a:spcPct val="0"/>
              </a:spcAft>
              <a:buClr>
                <a:prstClr val="white"/>
              </a:buClr>
              <a:buSzTx/>
              <a:buFontTx/>
              <a:buNone/>
              <a:tabLst/>
              <a:defRPr/>
            </a:pPr>
            <a:endParaRPr kumimoji="0" lang="en-US" sz="1667"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115" name="Rectangle 114">
            <a:extLst>
              <a:ext uri="{FF2B5EF4-FFF2-40B4-BE49-F238E27FC236}">
                <a16:creationId xmlns:a16="http://schemas.microsoft.com/office/drawing/2014/main" id="{06427BE8-D2E0-494C-A723-1F1B57F171AE}"/>
              </a:ext>
            </a:extLst>
          </p:cNvPr>
          <p:cNvSpPr/>
          <p:nvPr/>
        </p:nvSpPr>
        <p:spPr>
          <a:xfrm>
            <a:off x="10925799" y="4932933"/>
            <a:ext cx="1006924" cy="24691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Intel Clear"/>
                <a:ea typeface="+mn-ea"/>
                <a:cs typeface="+mn-cs"/>
              </a:rPr>
              <a:t>Ethernet (802.3)</a:t>
            </a:r>
          </a:p>
        </p:txBody>
      </p:sp>
      <p:sp>
        <p:nvSpPr>
          <p:cNvPr id="119" name="Freeform 118">
            <a:extLst>
              <a:ext uri="{FF2B5EF4-FFF2-40B4-BE49-F238E27FC236}">
                <a16:creationId xmlns:a16="http://schemas.microsoft.com/office/drawing/2014/main" id="{C5CBBE21-EF1F-664C-9F7E-FAA1A25A6275}"/>
              </a:ext>
            </a:extLst>
          </p:cNvPr>
          <p:cNvSpPr/>
          <p:nvPr/>
        </p:nvSpPr>
        <p:spPr bwMode="auto">
          <a:xfrm rot="10800000" flipV="1">
            <a:off x="8740265" y="4277104"/>
            <a:ext cx="1597929" cy="1568766"/>
          </a:xfrm>
          <a:custGeom>
            <a:avLst/>
            <a:gdLst>
              <a:gd name="connsiteX0" fmla="*/ 0 w 368300"/>
              <a:gd name="connsiteY0" fmla="*/ 469900 h 469900"/>
              <a:gd name="connsiteX1" fmla="*/ 368300 w 368300"/>
              <a:gd name="connsiteY1" fmla="*/ 469900 h 469900"/>
              <a:gd name="connsiteX2" fmla="*/ 368300 w 368300"/>
              <a:gd name="connsiteY2" fmla="*/ 0 h 469900"/>
            </a:gdLst>
            <a:ahLst/>
            <a:cxnLst>
              <a:cxn ang="0">
                <a:pos x="connsiteX0" y="connsiteY0"/>
              </a:cxn>
              <a:cxn ang="0">
                <a:pos x="connsiteX1" y="connsiteY1"/>
              </a:cxn>
              <a:cxn ang="0">
                <a:pos x="connsiteX2" y="connsiteY2"/>
              </a:cxn>
            </a:cxnLst>
            <a:rect l="l" t="t" r="r" b="b"/>
            <a:pathLst>
              <a:path w="368300" h="469900">
                <a:moveTo>
                  <a:pt x="0" y="469900"/>
                </a:moveTo>
                <a:lnTo>
                  <a:pt x="368300" y="469900"/>
                </a:lnTo>
                <a:lnTo>
                  <a:pt x="368300" y="0"/>
                </a:lnTo>
              </a:path>
            </a:pathLst>
          </a:custGeom>
          <a:noFill/>
          <a:ln w="38100" cap="flat" cmpd="sng" algn="ctr">
            <a:solidFill>
              <a:schemeClr val="accent1">
                <a:lumMod val="20000"/>
                <a:lumOff val="80000"/>
              </a:schemeClr>
            </a:solidFill>
            <a:prstDash val="solid"/>
            <a:round/>
            <a:headEnd type="none" w="med" len="med"/>
            <a:tailEnd type="triangle" w="med" len="med"/>
          </a:ln>
          <a:effectLst/>
        </p:spPr>
        <p:txBody>
          <a:bodyPr vert="horz" wrap="square" lIns="76143" tIns="38073" rIns="76143" bIns="38073" numCol="1" rtlCol="0" anchor="t" anchorCtr="1" compatLnSpc="1">
            <a:prstTxWarp prst="textNoShape">
              <a:avLst/>
            </a:prstTxWarp>
            <a:spAutoFit/>
          </a:bodyPr>
          <a:lstStyle/>
          <a:p>
            <a:pPr marL="0" marR="0" lvl="0" indent="0" algn="ctr" defTabSz="761970" rtl="0" eaLnBrk="1" fontAlgn="base" latinLnBrk="0" hangingPunct="1">
              <a:lnSpc>
                <a:spcPct val="95000"/>
              </a:lnSpc>
              <a:spcBef>
                <a:spcPct val="30000"/>
              </a:spcBef>
              <a:spcAft>
                <a:spcPct val="0"/>
              </a:spcAft>
              <a:buClr>
                <a:prstClr val="white"/>
              </a:buClr>
              <a:buSzTx/>
              <a:buFontTx/>
              <a:buNone/>
              <a:tabLst/>
              <a:defRPr/>
            </a:pPr>
            <a:endParaRPr kumimoji="0" lang="en-US" sz="1667"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120" name="Rectangle 119">
            <a:extLst>
              <a:ext uri="{FF2B5EF4-FFF2-40B4-BE49-F238E27FC236}">
                <a16:creationId xmlns:a16="http://schemas.microsoft.com/office/drawing/2014/main" id="{2DAB8270-1A0B-9F4B-9B9A-835895BC1530}"/>
              </a:ext>
            </a:extLst>
          </p:cNvPr>
          <p:cNvSpPr/>
          <p:nvPr/>
        </p:nvSpPr>
        <p:spPr>
          <a:xfrm>
            <a:off x="9900583" y="3522744"/>
            <a:ext cx="687060" cy="2741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Intel Clear"/>
                <a:ea typeface="+mn-ea"/>
                <a:cs typeface="+mn-cs"/>
              </a:rPr>
              <a:t>Client </a:t>
            </a:r>
            <a:br>
              <a:rPr kumimoji="0" lang="en-US" sz="875" b="0" i="0" u="none" strike="noStrike" kern="1200" cap="none" spc="0" normalizeH="0" baseline="0" noProof="0" dirty="0">
                <a:ln>
                  <a:noFill/>
                </a:ln>
                <a:solidFill>
                  <a:prstClr val="white"/>
                </a:solidFill>
                <a:effectLst/>
                <a:uLnTx/>
                <a:uFillTx/>
                <a:latin typeface="Intel Clear"/>
                <a:ea typeface="+mn-ea"/>
                <a:cs typeface="+mn-cs"/>
              </a:rPr>
            </a:br>
            <a:r>
              <a:rPr kumimoji="0" lang="en-US" sz="875" b="0" i="0" u="none" strike="noStrike" kern="1200" cap="none" spc="0" normalizeH="0" baseline="0" noProof="0" dirty="0">
                <a:ln>
                  <a:noFill/>
                </a:ln>
                <a:solidFill>
                  <a:prstClr val="white"/>
                </a:solidFill>
                <a:effectLst/>
                <a:uLnTx/>
                <a:uFillTx/>
                <a:latin typeface="Intel Clear"/>
                <a:ea typeface="+mn-ea"/>
                <a:cs typeface="+mn-cs"/>
              </a:rPr>
              <a:t>Supplicant</a:t>
            </a:r>
          </a:p>
        </p:txBody>
      </p:sp>
      <p:sp>
        <p:nvSpPr>
          <p:cNvPr id="121" name="Freeform 120">
            <a:extLst>
              <a:ext uri="{FF2B5EF4-FFF2-40B4-BE49-F238E27FC236}">
                <a16:creationId xmlns:a16="http://schemas.microsoft.com/office/drawing/2014/main" id="{AED92AAB-3F6C-4A46-969B-9C9E75B83499}"/>
              </a:ext>
            </a:extLst>
          </p:cNvPr>
          <p:cNvSpPr/>
          <p:nvPr/>
        </p:nvSpPr>
        <p:spPr bwMode="auto">
          <a:xfrm>
            <a:off x="3968018" y="693005"/>
            <a:ext cx="2209139" cy="3730948"/>
          </a:xfrm>
          <a:custGeom>
            <a:avLst/>
            <a:gdLst>
              <a:gd name="connsiteX0" fmla="*/ 1066800 w 1206500"/>
              <a:gd name="connsiteY0" fmla="*/ 0 h 2476500"/>
              <a:gd name="connsiteX1" fmla="*/ 0 w 1206500"/>
              <a:gd name="connsiteY1" fmla="*/ 0 h 2476500"/>
              <a:gd name="connsiteX2" fmla="*/ 0 w 1206500"/>
              <a:gd name="connsiteY2" fmla="*/ 2476500 h 2476500"/>
              <a:gd name="connsiteX3" fmla="*/ 1206500 w 1206500"/>
              <a:gd name="connsiteY3" fmla="*/ 2476500 h 2476500"/>
              <a:gd name="connsiteX4" fmla="*/ 1206500 w 1206500"/>
              <a:gd name="connsiteY4" fmla="*/ 2324100 h 2476500"/>
              <a:gd name="connsiteX5" fmla="*/ 1206500 w 1206500"/>
              <a:gd name="connsiteY5" fmla="*/ 23241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500" h="2476500">
                <a:moveTo>
                  <a:pt x="1066800" y="0"/>
                </a:moveTo>
                <a:lnTo>
                  <a:pt x="0" y="0"/>
                </a:lnTo>
                <a:lnTo>
                  <a:pt x="0" y="2476500"/>
                </a:lnTo>
                <a:lnTo>
                  <a:pt x="1206500" y="2476500"/>
                </a:lnTo>
                <a:lnTo>
                  <a:pt x="1206500" y="2324100"/>
                </a:lnTo>
                <a:lnTo>
                  <a:pt x="1206500" y="2324100"/>
                </a:lnTo>
              </a:path>
            </a:pathLst>
          </a:custGeom>
          <a:noFill/>
          <a:ln w="38100" cap="flat" cmpd="sng" algn="ctr">
            <a:solidFill>
              <a:schemeClr val="accent1">
                <a:lumMod val="20000"/>
                <a:lumOff val="80000"/>
              </a:schemeClr>
            </a:solidFill>
            <a:prstDash val="solid"/>
            <a:round/>
            <a:headEnd type="triangle" w="med" len="med"/>
            <a:tailEnd type="triangle" w="med" len="med"/>
          </a:ln>
          <a:effectLst/>
        </p:spPr>
        <p:txBody>
          <a:bodyPr vert="horz" wrap="square" lIns="76143" tIns="38073" rIns="76143" bIns="38073" numCol="1" rtlCol="0" anchor="t" anchorCtr="1" compatLnSpc="1">
            <a:prstTxWarp prst="textNoShape">
              <a:avLst/>
            </a:prstTxWarp>
            <a:spAutoFit/>
          </a:bodyPr>
          <a:lstStyle/>
          <a:p>
            <a:pPr marL="0" marR="0" lvl="0" indent="0" algn="ctr" defTabSz="761970" rtl="0" eaLnBrk="1" fontAlgn="base" latinLnBrk="0" hangingPunct="1">
              <a:lnSpc>
                <a:spcPct val="95000"/>
              </a:lnSpc>
              <a:spcBef>
                <a:spcPct val="30000"/>
              </a:spcBef>
              <a:spcAft>
                <a:spcPct val="0"/>
              </a:spcAft>
              <a:buClr>
                <a:prstClr val="white"/>
              </a:buClr>
              <a:buSzTx/>
              <a:buFontTx/>
              <a:buNone/>
              <a:tabLst/>
              <a:defRPr/>
            </a:pPr>
            <a:endParaRPr kumimoji="0" lang="en-US" sz="1667"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109" name="Freeform 108">
            <a:extLst>
              <a:ext uri="{FF2B5EF4-FFF2-40B4-BE49-F238E27FC236}">
                <a16:creationId xmlns:a16="http://schemas.microsoft.com/office/drawing/2014/main" id="{C5CBBE21-EF1F-664C-9F7E-FAA1A25A6275}"/>
              </a:ext>
            </a:extLst>
          </p:cNvPr>
          <p:cNvSpPr/>
          <p:nvPr/>
        </p:nvSpPr>
        <p:spPr bwMode="auto">
          <a:xfrm rot="10800000" flipV="1">
            <a:off x="10100778" y="4353739"/>
            <a:ext cx="714153" cy="320611"/>
          </a:xfrm>
          <a:custGeom>
            <a:avLst/>
            <a:gdLst>
              <a:gd name="connsiteX0" fmla="*/ 0 w 368300"/>
              <a:gd name="connsiteY0" fmla="*/ 469900 h 469900"/>
              <a:gd name="connsiteX1" fmla="*/ 368300 w 368300"/>
              <a:gd name="connsiteY1" fmla="*/ 469900 h 469900"/>
              <a:gd name="connsiteX2" fmla="*/ 368300 w 368300"/>
              <a:gd name="connsiteY2" fmla="*/ 0 h 469900"/>
            </a:gdLst>
            <a:ahLst/>
            <a:cxnLst>
              <a:cxn ang="0">
                <a:pos x="connsiteX0" y="connsiteY0"/>
              </a:cxn>
              <a:cxn ang="0">
                <a:pos x="connsiteX1" y="connsiteY1"/>
              </a:cxn>
              <a:cxn ang="0">
                <a:pos x="connsiteX2" y="connsiteY2"/>
              </a:cxn>
            </a:cxnLst>
            <a:rect l="l" t="t" r="r" b="b"/>
            <a:pathLst>
              <a:path w="368300" h="469900">
                <a:moveTo>
                  <a:pt x="0" y="469900"/>
                </a:moveTo>
                <a:lnTo>
                  <a:pt x="368300" y="469900"/>
                </a:lnTo>
                <a:lnTo>
                  <a:pt x="368300" y="0"/>
                </a:lnTo>
              </a:path>
            </a:pathLst>
          </a:custGeom>
          <a:noFill/>
          <a:ln w="38100" cap="flat" cmpd="sng" algn="ctr">
            <a:solidFill>
              <a:schemeClr val="accent1">
                <a:lumMod val="20000"/>
                <a:lumOff val="80000"/>
              </a:schemeClr>
            </a:solidFill>
            <a:prstDash val="solid"/>
            <a:round/>
            <a:headEnd type="none" w="med" len="med"/>
            <a:tailEnd type="triangle" w="med" len="med"/>
          </a:ln>
          <a:effectLst/>
        </p:spPr>
        <p:txBody>
          <a:bodyPr vert="horz" wrap="square" lIns="76143" tIns="38073" rIns="76143" bIns="38073" numCol="1" rtlCol="0" anchor="t" anchorCtr="1" compatLnSpc="1">
            <a:prstTxWarp prst="textNoShape">
              <a:avLst/>
            </a:prstTxWarp>
            <a:spAutoFit/>
          </a:bodyPr>
          <a:lstStyle/>
          <a:p>
            <a:pPr marL="0" marR="0" lvl="0" indent="0" algn="ctr" defTabSz="761970" rtl="0" eaLnBrk="1" fontAlgn="base" latinLnBrk="0" hangingPunct="1">
              <a:lnSpc>
                <a:spcPct val="95000"/>
              </a:lnSpc>
              <a:spcBef>
                <a:spcPct val="30000"/>
              </a:spcBef>
              <a:spcAft>
                <a:spcPct val="0"/>
              </a:spcAft>
              <a:buClr>
                <a:prstClr val="white"/>
              </a:buClr>
              <a:buSzTx/>
              <a:buFontTx/>
              <a:buNone/>
              <a:tabLst/>
              <a:defRPr/>
            </a:pPr>
            <a:endParaRPr kumimoji="0" lang="en-US" sz="1667"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111" name="Rectangle 110">
            <a:extLst>
              <a:ext uri="{FF2B5EF4-FFF2-40B4-BE49-F238E27FC236}">
                <a16:creationId xmlns:a16="http://schemas.microsoft.com/office/drawing/2014/main" id="{8B2FA1B4-5D13-2E4F-A374-F5A63EA9D418}"/>
              </a:ext>
            </a:extLst>
          </p:cNvPr>
          <p:cNvSpPr/>
          <p:nvPr/>
        </p:nvSpPr>
        <p:spPr>
          <a:xfrm>
            <a:off x="4864257" y="3183960"/>
            <a:ext cx="5824642" cy="12717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52400" tIns="38100" rIns="152400" rtlCol="0" anchor="ctr" anchorCtr="1"/>
          <a:lstStyle/>
          <a:p>
            <a:pPr marL="0" marR="0" lvl="0" indent="0" algn="ctr" defTabSz="609526" rtl="0" eaLnBrk="1" fontAlgn="auto" latinLnBrk="0" hangingPunct="1">
              <a:lnSpc>
                <a:spcPct val="80000"/>
              </a:lnSpc>
              <a:spcBef>
                <a:spcPts val="417"/>
              </a:spcBef>
              <a:spcAft>
                <a:spcPts val="417"/>
              </a:spcAft>
              <a:buClrTx/>
              <a:buSzTx/>
              <a:buFontTx/>
              <a:buNone/>
              <a:tabLst/>
              <a:defRPr/>
            </a:pPr>
            <a:r>
              <a:rPr kumimoji="0" lang="en-US" sz="917" b="0" i="0" u="none" strike="noStrike" kern="1200" cap="none" spc="0" normalizeH="0" baseline="0" noProof="0">
                <a:ln>
                  <a:noFill/>
                </a:ln>
                <a:solidFill>
                  <a:prstClr val="white"/>
                </a:solidFill>
                <a:effectLst/>
                <a:uLnTx/>
                <a:uFillTx/>
                <a:latin typeface="Intel Clear"/>
                <a:ea typeface="+mn-ea"/>
                <a:cs typeface="+mn-cs"/>
              </a:rPr>
              <a:t>Container Engine (Docker)</a:t>
            </a:r>
            <a:endParaRPr kumimoji="0" lang="en-US" sz="917"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4" name="Text Placeholder 3">
            <a:extLst>
              <a:ext uri="{FF2B5EF4-FFF2-40B4-BE49-F238E27FC236}">
                <a16:creationId xmlns:a16="http://schemas.microsoft.com/office/drawing/2014/main" id="{4C72A3A7-22AF-45CF-8239-67A83FB430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179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AD4A50-E012-B84C-83FE-A50ED4E95875}"/>
              </a:ext>
            </a:extLst>
          </p:cNvPr>
          <p:cNvPicPr>
            <a:picLocks noChangeAspect="1"/>
          </p:cNvPicPr>
          <p:nvPr/>
        </p:nvPicPr>
        <p:blipFill>
          <a:blip r:embed="rId3"/>
          <a:stretch>
            <a:fillRect/>
          </a:stretch>
        </p:blipFill>
        <p:spPr>
          <a:xfrm>
            <a:off x="0" y="724667"/>
            <a:ext cx="12192000" cy="6133333"/>
          </a:xfrm>
          <a:prstGeom prst="rect">
            <a:avLst/>
          </a:prstGeom>
        </p:spPr>
      </p:pic>
      <p:sp>
        <p:nvSpPr>
          <p:cNvPr id="67" name="Title 1">
            <a:extLst>
              <a:ext uri="{FF2B5EF4-FFF2-40B4-BE49-F238E27FC236}">
                <a16:creationId xmlns:a16="http://schemas.microsoft.com/office/drawing/2014/main" id="{A5307C4A-AA86-D34C-A111-AF7CEDF8BDF2}"/>
              </a:ext>
            </a:extLst>
          </p:cNvPr>
          <p:cNvSpPr txBox="1">
            <a:spLocks/>
          </p:cNvSpPr>
          <p:nvPr/>
        </p:nvSpPr>
        <p:spPr bwMode="auto">
          <a:xfrm>
            <a:off x="471487" y="767"/>
            <a:ext cx="11249025" cy="723900"/>
          </a:xfrm>
          <a:prstGeom prst="rect">
            <a:avLst/>
          </a:prstGeom>
          <a:noFill/>
          <a:ln w="9525">
            <a:noFill/>
            <a:miter lim="800000"/>
            <a:headEnd/>
            <a:tailEnd/>
          </a:ln>
          <a:effectLst/>
        </p:spPr>
        <p:txBody>
          <a:bodyPr vert="horz" wrap="square" lIns="128276" tIns="64138" rIns="128276" bIns="64138" numCol="1" anchor="ctr" anchorCtr="0" compatLnSpc="1">
            <a:prstTxWarp prst="textNoShape">
              <a:avLst/>
            </a:prstTxWarp>
          </a:bodyPr>
          <a:lstStyle>
            <a:lvl1pPr algn="ctr" rtl="0" eaLnBrk="1" fontAlgn="base" hangingPunct="1">
              <a:lnSpc>
                <a:spcPct val="90000"/>
              </a:lnSpc>
              <a:spcBef>
                <a:spcPct val="0"/>
              </a:spcBef>
              <a:spcAft>
                <a:spcPct val="0"/>
              </a:spcAft>
              <a:defRPr sz="5333">
                <a:solidFill>
                  <a:schemeClr val="tx1"/>
                </a:solidFill>
                <a:effectLst/>
                <a:latin typeface="+mj-lt"/>
                <a:ea typeface="+mj-ea"/>
                <a:cs typeface="+mj-cs"/>
              </a:defRPr>
            </a:lvl1pPr>
            <a:lvl2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5pPr>
            <a:lvl6pPr marL="334015"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6pPr>
            <a:lvl7pPr marL="668031"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7pPr>
            <a:lvl8pPr marL="1002047"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8pPr>
            <a:lvl9pPr marL="1336062"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5333" b="0" i="0" u="none" strike="noStrike" kern="0" cap="none" spc="0" normalizeH="0" baseline="0" noProof="0" dirty="0">
                <a:ln>
                  <a:noFill/>
                </a:ln>
                <a:solidFill>
                  <a:srgbClr val="F3D54E">
                    <a:alpha val="90000"/>
                  </a:srgbClr>
                </a:solidFill>
                <a:effectLst/>
                <a:uLnTx/>
                <a:uFillTx/>
                <a:latin typeface="Intel Clear Pro"/>
                <a:ea typeface="+mj-ea"/>
                <a:cs typeface="+mj-cs"/>
              </a:rPr>
              <a:t>Intel</a:t>
            </a:r>
            <a:r>
              <a:rPr kumimoji="0" lang="en-US" sz="5333" b="0" i="0" u="none" strike="noStrike" kern="0" cap="none" spc="0" normalizeH="0" baseline="0" noProof="0" dirty="0">
                <a:ln>
                  <a:noFill/>
                </a:ln>
                <a:solidFill>
                  <a:prstClr val="white"/>
                </a:solidFill>
                <a:effectLst/>
                <a:uLnTx/>
                <a:uFillTx/>
                <a:latin typeface="Intel Clear Pro"/>
                <a:ea typeface="+mj-ea"/>
                <a:cs typeface="+mj-cs"/>
              </a:rPr>
              <a:t> Powered Manufacturing</a:t>
            </a:r>
          </a:p>
        </p:txBody>
      </p:sp>
    </p:spTree>
    <p:extLst>
      <p:ext uri="{BB962C8B-B14F-4D97-AF65-F5344CB8AC3E}">
        <p14:creationId xmlns:p14="http://schemas.microsoft.com/office/powerpoint/2010/main" val="3266329285"/>
      </p:ext>
    </p:extLst>
  </p:cSld>
  <p:clrMapOvr>
    <a:masterClrMapping/>
  </p:clrMapOvr>
  <mc:AlternateContent xmlns:mc="http://schemas.openxmlformats.org/markup-compatibility/2006" xmlns:p14="http://schemas.microsoft.com/office/powerpoint/2010/main">
    <mc:Choice Requires="p14">
      <p:transition spd="slow" p14:dur="2000" advTm="10000">
        <p:fade/>
      </p:transition>
    </mc:Choice>
    <mc:Fallback xmlns="">
      <p:transition spd="slow" advTm="10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rPr>
              <a:t>Honeywell</a:t>
            </a:r>
            <a:r>
              <a:rPr lang="en-US" sz="5400" dirty="0"/>
              <a:t> connected freight</a:t>
            </a:r>
          </a:p>
        </p:txBody>
      </p:sp>
      <p:sp>
        <p:nvSpPr>
          <p:cNvPr id="19" name="Text Placeholder 11"/>
          <p:cNvSpPr>
            <a:spLocks noGrp="1"/>
          </p:cNvSpPr>
          <p:nvPr>
            <p:ph type="body" sz="quarter" idx="13"/>
          </p:nvPr>
        </p:nvSpPr>
        <p:spPr>
          <a:xfrm>
            <a:off x="261899" y="6547697"/>
            <a:ext cx="11248101" cy="215508"/>
          </a:xfrm>
        </p:spPr>
        <p:txBody>
          <a:bodyPr/>
          <a:lstStyle/>
          <a:p>
            <a:r>
              <a:rPr lang="en-US" sz="1200" dirty="0"/>
              <a:t>*Other names and brands may be claimed as the property of others.</a:t>
            </a:r>
          </a:p>
          <a:p>
            <a:r>
              <a:rPr lang="en-US" sz="1200" dirty="0"/>
              <a:t>https://www.honeywellaidc.com/solutions/workflow/connected-freight-solution</a:t>
            </a:r>
          </a:p>
        </p:txBody>
      </p:sp>
      <p:sp>
        <p:nvSpPr>
          <p:cNvPr id="31" name="Rectangle 30"/>
          <p:cNvSpPr/>
          <p:nvPr/>
        </p:nvSpPr>
        <p:spPr>
          <a:xfrm>
            <a:off x="495957" y="2138477"/>
            <a:ext cx="4538441" cy="40177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1867" b="1" dirty="0">
                <a:solidFill>
                  <a:schemeClr val="tx1"/>
                </a:solidFill>
              </a:rPr>
              <a:t>Solution</a:t>
            </a:r>
          </a:p>
          <a:p>
            <a:pPr marL="342891" indent="-342891">
              <a:spcBef>
                <a:spcPts val="800"/>
              </a:spcBef>
              <a:buFont typeface="Arial" panose="020B0604020202020204" pitchFamily="34" charset="0"/>
              <a:buChar char="•"/>
            </a:pPr>
            <a:r>
              <a:rPr lang="en-US" sz="1400" dirty="0">
                <a:solidFill>
                  <a:schemeClr val="tx1"/>
                </a:solidFill>
              </a:rPr>
              <a:t>Smart sensor tags with proprietary wireless sensor network</a:t>
            </a:r>
          </a:p>
          <a:p>
            <a:pPr marL="342891" indent="-342891">
              <a:spcBef>
                <a:spcPts val="800"/>
              </a:spcBef>
              <a:buFont typeface="Arial" panose="020B0604020202020204" pitchFamily="34" charset="0"/>
              <a:buChar char="•"/>
            </a:pPr>
            <a:r>
              <a:rPr lang="en-US" sz="1400" dirty="0">
                <a:solidFill>
                  <a:schemeClr val="tx1"/>
                </a:solidFill>
              </a:rPr>
              <a:t>Intel based gateway with cellular and Wi-Fi connectivity</a:t>
            </a:r>
          </a:p>
          <a:p>
            <a:pPr marL="342891" indent="-342891">
              <a:spcBef>
                <a:spcPts val="800"/>
              </a:spcBef>
              <a:buFont typeface="Arial" panose="020B0604020202020204" pitchFamily="34" charset="0"/>
              <a:buChar char="•"/>
            </a:pPr>
            <a:r>
              <a:rPr lang="en-US" sz="1400" dirty="0">
                <a:solidFill>
                  <a:schemeClr val="tx1"/>
                </a:solidFill>
              </a:rPr>
              <a:t>Analytics capability </a:t>
            </a:r>
          </a:p>
          <a:p>
            <a:pPr marL="342891" indent="-342891">
              <a:spcBef>
                <a:spcPts val="800"/>
              </a:spcBef>
              <a:buFont typeface="Arial" panose="020B0604020202020204" pitchFamily="34" charset="0"/>
              <a:buChar char="•"/>
            </a:pPr>
            <a:r>
              <a:rPr lang="en-US" sz="1400" dirty="0">
                <a:solidFill>
                  <a:schemeClr val="tx1"/>
                </a:solidFill>
              </a:rPr>
              <a:t>End to end HW  enabled security </a:t>
            </a:r>
            <a:endParaRPr lang="en-US" sz="1400" b="1" dirty="0">
              <a:solidFill>
                <a:schemeClr val="tx1"/>
              </a:solidFill>
            </a:endParaRPr>
          </a:p>
          <a:p>
            <a:r>
              <a:rPr lang="en-US" sz="1867" b="1" dirty="0">
                <a:solidFill>
                  <a:schemeClr val="tx1"/>
                </a:solidFill>
              </a:rPr>
              <a:t>Use Cases</a:t>
            </a:r>
          </a:p>
          <a:p>
            <a:pPr marL="342891" indent="-342891">
              <a:spcBef>
                <a:spcPts val="800"/>
              </a:spcBef>
              <a:buFont typeface="Arial" panose="020B0604020202020204" pitchFamily="34" charset="0"/>
              <a:buChar char="•"/>
            </a:pPr>
            <a:r>
              <a:rPr lang="en-US" sz="1400" dirty="0">
                <a:solidFill>
                  <a:schemeClr val="tx1"/>
                </a:solidFill>
              </a:rPr>
              <a:t>Asset location tracking </a:t>
            </a:r>
          </a:p>
          <a:p>
            <a:pPr marL="342891" indent="-342891">
              <a:spcBef>
                <a:spcPts val="800"/>
              </a:spcBef>
              <a:buFont typeface="Arial" panose="020B0604020202020204" pitchFamily="34" charset="0"/>
              <a:buChar char="•"/>
            </a:pPr>
            <a:r>
              <a:rPr lang="en-US" sz="1400" dirty="0">
                <a:solidFill>
                  <a:schemeClr val="tx1"/>
                </a:solidFill>
              </a:rPr>
              <a:t>Condition monitoring: Humidity, shock, tilt, fall, …</a:t>
            </a:r>
          </a:p>
          <a:p>
            <a:pPr marL="342891" indent="-342891">
              <a:spcBef>
                <a:spcPts val="800"/>
              </a:spcBef>
              <a:buFont typeface="Arial" panose="020B0604020202020204" pitchFamily="34" charset="0"/>
              <a:buChar char="•"/>
            </a:pPr>
            <a:r>
              <a:rPr lang="en-US" sz="1400" dirty="0">
                <a:solidFill>
                  <a:schemeClr val="tx1"/>
                </a:solidFill>
              </a:rPr>
              <a:t>Logistic routing optimization </a:t>
            </a:r>
          </a:p>
          <a:p>
            <a:pPr marL="342891" indent="-342891">
              <a:spcBef>
                <a:spcPts val="800"/>
              </a:spcBef>
              <a:buFont typeface="Arial" panose="020B0604020202020204" pitchFamily="34" charset="0"/>
              <a:buChar char="•"/>
            </a:pPr>
            <a:r>
              <a:rPr lang="en-US" sz="1400" dirty="0">
                <a:solidFill>
                  <a:schemeClr val="tx1"/>
                </a:solidFill>
              </a:rPr>
              <a:t>Speedier customs clearances </a:t>
            </a:r>
          </a:p>
          <a:p>
            <a:pPr marL="342891" indent="-342891">
              <a:spcBef>
                <a:spcPts val="800"/>
              </a:spcBef>
              <a:buFont typeface="Arial" panose="020B0604020202020204" pitchFamily="34" charset="0"/>
              <a:buChar char="•"/>
            </a:pPr>
            <a:r>
              <a:rPr lang="en-US" sz="1400" dirty="0">
                <a:solidFill>
                  <a:schemeClr val="tx1"/>
                </a:solidFill>
              </a:rPr>
              <a:t>Customer satisfaction</a:t>
            </a:r>
          </a:p>
          <a:p>
            <a:pPr marL="342891" indent="-342891">
              <a:spcBef>
                <a:spcPts val="800"/>
              </a:spcBef>
              <a:buFont typeface="Arial" panose="020B0604020202020204" pitchFamily="34" charset="0"/>
              <a:buChar char="•"/>
            </a:pPr>
            <a:r>
              <a:rPr lang="en-US" sz="1400" dirty="0">
                <a:solidFill>
                  <a:schemeClr val="tx1"/>
                </a:solidFill>
              </a:rPr>
              <a:t>Better forecasting </a:t>
            </a:r>
            <a:endParaRPr lang="en-US" sz="1867" dirty="0">
              <a:solidFill>
                <a:prstClr val="white"/>
              </a:solidFill>
            </a:endParaRPr>
          </a:p>
        </p:txBody>
      </p:sp>
      <p:sp>
        <p:nvSpPr>
          <p:cNvPr id="22" name="TextBox 21"/>
          <p:cNvSpPr txBox="1"/>
          <p:nvPr/>
        </p:nvSpPr>
        <p:spPr>
          <a:xfrm>
            <a:off x="10306537" y="94795"/>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10" name="Rectangle 9"/>
          <p:cNvSpPr/>
          <p:nvPr/>
        </p:nvSpPr>
        <p:spPr>
          <a:xfrm>
            <a:off x="468268" y="1014903"/>
            <a:ext cx="6032978" cy="107721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1600" dirty="0">
                <a:solidFill>
                  <a:prstClr val="white"/>
                </a:solidFill>
              </a:rPr>
              <a:t>Intel and Honeywell collaborate to develop 1</a:t>
            </a:r>
            <a:r>
              <a:rPr lang="en-US" sz="1600" baseline="30000" dirty="0">
                <a:solidFill>
                  <a:prstClr val="white"/>
                </a:solidFill>
              </a:rPr>
              <a:t>st</a:t>
            </a:r>
            <a:r>
              <a:rPr lang="en-US" sz="1600" dirty="0">
                <a:solidFill>
                  <a:prstClr val="white"/>
                </a:solidFill>
              </a:rPr>
              <a:t> instantiation of Intel connected logistic platform through close partnership with key 3PL companies. The platform will deliver  a cost effective and connected asset management solution. </a:t>
            </a:r>
          </a:p>
        </p:txBody>
      </p:sp>
      <p:pic>
        <p:nvPicPr>
          <p:cNvPr id="3075" name="Picture 3" descr="https://simplecore.intel.com/newsroom/wp-content/uploads/sites/11/2017/05/CLP-sensor-honeywell-2x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35" r="8523"/>
          <a:stretch/>
        </p:blipFill>
        <p:spPr bwMode="auto">
          <a:xfrm>
            <a:off x="5034397" y="2204882"/>
            <a:ext cx="7148699" cy="42279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a:stretch>
            <a:fillRect/>
          </a:stretch>
        </p:blipFill>
        <p:spPr>
          <a:xfrm>
            <a:off x="10227615" y="947761"/>
            <a:ext cx="1518036" cy="804743"/>
          </a:xfrm>
          <a:prstGeom prst="rect">
            <a:avLst/>
          </a:prstGeom>
        </p:spPr>
      </p:pic>
      <p:pic>
        <p:nvPicPr>
          <p:cNvPr id="79" name="Picture 78"/>
          <p:cNvPicPr>
            <a:picLocks noChangeAspect="1"/>
          </p:cNvPicPr>
          <p:nvPr/>
        </p:nvPicPr>
        <p:blipFill>
          <a:blip r:embed="rId5"/>
          <a:stretch>
            <a:fillRect/>
          </a:stretch>
        </p:blipFill>
        <p:spPr>
          <a:xfrm>
            <a:off x="6596710" y="846683"/>
            <a:ext cx="2438611" cy="542591"/>
          </a:xfrm>
          <a:prstGeom prst="rect">
            <a:avLst/>
          </a:prstGeom>
        </p:spPr>
      </p:pic>
      <p:pic>
        <p:nvPicPr>
          <p:cNvPr id="80" name="Picture 79"/>
          <p:cNvPicPr>
            <a:picLocks noChangeAspect="1"/>
          </p:cNvPicPr>
          <p:nvPr/>
        </p:nvPicPr>
        <p:blipFill>
          <a:blip r:embed="rId6"/>
          <a:stretch>
            <a:fillRect/>
          </a:stretch>
        </p:blipFill>
        <p:spPr>
          <a:xfrm>
            <a:off x="7712556" y="1575674"/>
            <a:ext cx="1792379" cy="536495"/>
          </a:xfrm>
          <a:prstGeom prst="rect">
            <a:avLst/>
          </a:prstGeom>
        </p:spPr>
      </p:pic>
      <p:cxnSp>
        <p:nvCxnSpPr>
          <p:cNvPr id="14" name="Straight Connector 13"/>
          <p:cNvCxnSpPr/>
          <p:nvPr/>
        </p:nvCxnSpPr>
        <p:spPr>
          <a:xfrm>
            <a:off x="10418013" y="608913"/>
            <a:ext cx="1765083" cy="30575"/>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885950" y="6462475"/>
            <a:ext cx="3149371" cy="338554"/>
          </a:xfrm>
          <a:prstGeom prst="rect">
            <a:avLst/>
          </a:prstGeom>
        </p:spPr>
        <p:txBody>
          <a:bodyPr wrap="square">
            <a:spAutoFit/>
          </a:bodyPr>
          <a:lstStyle/>
          <a:p>
            <a:r>
              <a:rPr lang="en-US" sz="800" dirty="0"/>
              <a:t>https://www.youtube.com/watch?list=PL6g2Y3N0CFAZUID8MIb48a33Lz3Hq0Y_8&amp;v=zeRLY9ZanXA</a:t>
            </a:r>
          </a:p>
        </p:txBody>
      </p:sp>
    </p:spTree>
    <p:extLst>
      <p:ext uri="{BB962C8B-B14F-4D97-AF65-F5344CB8AC3E}">
        <p14:creationId xmlns:p14="http://schemas.microsoft.com/office/powerpoint/2010/main" val="2774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3">
                    <a:alpha val="90000"/>
                  </a:schemeClr>
                </a:solidFill>
              </a:rPr>
              <a:t>Case Study </a:t>
            </a:r>
            <a:r>
              <a:rPr lang="en-US" dirty="0"/>
              <a:t>Headlines</a:t>
            </a:r>
          </a:p>
        </p:txBody>
      </p:sp>
      <p:sp>
        <p:nvSpPr>
          <p:cNvPr id="4" name="Text Placeholder 3"/>
          <p:cNvSpPr>
            <a:spLocks noGrp="1"/>
          </p:cNvSpPr>
          <p:nvPr>
            <p:ph type="body" sz="quarter" idx="13"/>
          </p:nvPr>
        </p:nvSpPr>
        <p:spPr>
          <a:xfrm>
            <a:off x="471951" y="6185035"/>
            <a:ext cx="11248101" cy="222305"/>
          </a:xfrm>
        </p:spPr>
        <p:txBody>
          <a:bodyPr/>
          <a:lstStyle/>
          <a:p>
            <a:r>
              <a:rPr lang="en-US" dirty="0"/>
              <a:t>http://www.altiux.com/solution-brief-altiux-iot-and-intel.html</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29</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Fast Track </a:t>
            </a:r>
            <a:r>
              <a:rPr lang="en-US" dirty="0" err="1"/>
              <a:t>IoT</a:t>
            </a:r>
            <a:r>
              <a:rPr lang="en-US" dirty="0"/>
              <a:t> Smart Building, Industrial and City Solutions with </a:t>
            </a:r>
            <a:r>
              <a:rPr lang="en-US" dirty="0" err="1"/>
              <a:t>Altiux</a:t>
            </a:r>
            <a:r>
              <a:rPr lang="en-US" dirty="0"/>
              <a:t> and Intel</a:t>
            </a:r>
          </a:p>
          <a:p>
            <a:pPr marL="342900" indent="-342900">
              <a:buFont typeface="Arial" panose="020B0604020202020204" pitchFamily="34" charset="0"/>
              <a:buChar char="•"/>
            </a:pPr>
            <a:r>
              <a:rPr lang="en-US" dirty="0" err="1"/>
              <a:t>Altiux</a:t>
            </a:r>
            <a:r>
              <a:rPr lang="en-US" dirty="0"/>
              <a:t> Helps Integrated Steel Plant Reduce ACC Energy Consumption by 18% </a:t>
            </a:r>
          </a:p>
          <a:p>
            <a:pPr marL="342900" indent="-342900">
              <a:buFont typeface="Arial" panose="020B0604020202020204" pitchFamily="34" charset="0"/>
              <a:buChar char="•"/>
            </a:pPr>
            <a:r>
              <a:rPr lang="en-US" dirty="0" err="1"/>
              <a:t>Altiux</a:t>
            </a:r>
            <a:r>
              <a:rPr lang="en-US" dirty="0"/>
              <a:t> Helps Intelligent Glass Manufacturer Reduce On-site Maintenance Calls </a:t>
            </a:r>
          </a:p>
          <a:p>
            <a:pPr marL="342900" indent="-342900">
              <a:buFont typeface="Arial" panose="020B0604020202020204" pitchFamily="34" charset="0"/>
              <a:buChar char="•"/>
            </a:pPr>
            <a:r>
              <a:rPr lang="en-US" dirty="0" err="1"/>
              <a:t>Alleantia</a:t>
            </a:r>
            <a:r>
              <a:rPr lang="en-US" dirty="0"/>
              <a:t> - Achieving the Power of Industry 4.0 with Plug-and-Play Simplicity </a:t>
            </a:r>
          </a:p>
          <a:p>
            <a:pPr marL="342900" indent="-342900">
              <a:buFont typeface="Arial" panose="020B0604020202020204" pitchFamily="34" charset="0"/>
              <a:buChar char="•"/>
            </a:pPr>
            <a:r>
              <a:rPr lang="en-US" dirty="0"/>
              <a:t>Intel Partner </a:t>
            </a:r>
            <a:r>
              <a:rPr lang="en-US" dirty="0" err="1"/>
              <a:t>Simularity</a:t>
            </a:r>
            <a:r>
              <a:rPr lang="en-US" dirty="0"/>
              <a:t> Delivers AI Software for Asset Monitoring </a:t>
            </a:r>
          </a:p>
          <a:p>
            <a:pPr marL="342900" indent="-342900">
              <a:buFont typeface="Arial" panose="020B0604020202020204" pitchFamily="34" charset="0"/>
              <a:buChar char="•"/>
            </a:pPr>
            <a:r>
              <a:rPr lang="en-US" dirty="0"/>
              <a:t>Cut Energy Costs with a Smart Real-Time Occupancy Solution from Feedback Solutions and Intel</a:t>
            </a:r>
          </a:p>
          <a:p>
            <a:pPr marL="342900" indent="-342900">
              <a:buFont typeface="Arial" panose="020B0604020202020204" pitchFamily="34" charset="0"/>
              <a:buChar char="•"/>
            </a:pPr>
            <a:r>
              <a:rPr lang="en-US" dirty="0"/>
              <a:t>The </a:t>
            </a:r>
            <a:r>
              <a:rPr lang="en-US" dirty="0" err="1"/>
              <a:t>Infiswift</a:t>
            </a:r>
            <a:r>
              <a:rPr lang="en-US" dirty="0"/>
              <a:t> </a:t>
            </a:r>
            <a:r>
              <a:rPr lang="en-US" dirty="0" err="1"/>
              <a:t>IoT</a:t>
            </a:r>
            <a:r>
              <a:rPr lang="en-US" dirty="0"/>
              <a:t> platform based on high-performance Intel® architecture enables more efficient agricultural operations.</a:t>
            </a:r>
          </a:p>
          <a:p>
            <a:pPr marL="342900" indent="-342900">
              <a:buFont typeface="Arial" panose="020B0604020202020204" pitchFamily="34" charset="0"/>
              <a:buChar char="•"/>
            </a:pPr>
            <a:r>
              <a:rPr lang="en-US" dirty="0"/>
              <a:t>Enabling data-driven insight and holistic visibility for Telco, service providers, and the enterprise</a:t>
            </a:r>
          </a:p>
        </p:txBody>
      </p:sp>
    </p:spTree>
    <p:extLst>
      <p:ext uri="{BB962C8B-B14F-4D97-AF65-F5344CB8AC3E}">
        <p14:creationId xmlns:p14="http://schemas.microsoft.com/office/powerpoint/2010/main" val="919403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73CC-5842-B444-AA52-F8B2859561F6}"/>
              </a:ext>
            </a:extLst>
          </p:cNvPr>
          <p:cNvSpPr>
            <a:spLocks noGrp="1"/>
          </p:cNvSpPr>
          <p:nvPr>
            <p:ph type="title"/>
          </p:nvPr>
        </p:nvSpPr>
        <p:spPr/>
        <p:txBody>
          <a:bodyPr/>
          <a:lstStyle/>
          <a:p>
            <a:r>
              <a:rPr lang="en-US" b="1" dirty="0"/>
              <a:t>Enabling New Developer Opportunities</a:t>
            </a:r>
          </a:p>
        </p:txBody>
      </p:sp>
      <p:sp>
        <p:nvSpPr>
          <p:cNvPr id="5" name="Slide Number Placeholder 4">
            <a:extLst>
              <a:ext uri="{FF2B5EF4-FFF2-40B4-BE49-F238E27FC236}">
                <a16:creationId xmlns:a16="http://schemas.microsoft.com/office/drawing/2014/main" id="{4A9B822A-75E2-EE41-ACC5-79CAF32923C3}"/>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4" name="Arrow: Circular 3">
            <a:extLst>
              <a:ext uri="{FF2B5EF4-FFF2-40B4-BE49-F238E27FC236}">
                <a16:creationId xmlns:a16="http://schemas.microsoft.com/office/drawing/2014/main" id="{EF1EFB53-1824-4F68-A0A2-4071EC20A426}"/>
              </a:ext>
            </a:extLst>
          </p:cNvPr>
          <p:cNvSpPr/>
          <p:nvPr/>
        </p:nvSpPr>
        <p:spPr>
          <a:xfrm rot="10800000">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tx1">
                  <a:lumMod val="65000"/>
                </a:schemeClr>
              </a:gs>
              <a:gs pos="32000">
                <a:schemeClr val="bg1">
                  <a:lumMod val="65000"/>
                  <a:lumOff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Arrow: Circular 9">
            <a:extLst>
              <a:ext uri="{FF2B5EF4-FFF2-40B4-BE49-F238E27FC236}">
                <a16:creationId xmlns:a16="http://schemas.microsoft.com/office/drawing/2014/main" id="{799F586B-B4A1-45AA-99FA-C9342D2CA027}"/>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6"/>
              </a:gs>
              <a:gs pos="37000">
                <a:schemeClr val="accent6">
                  <a:lumMod val="5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 name="Group 2">
            <a:extLst>
              <a:ext uri="{FF2B5EF4-FFF2-40B4-BE49-F238E27FC236}">
                <a16:creationId xmlns:a16="http://schemas.microsoft.com/office/drawing/2014/main" id="{2CA20B68-F42B-4E72-920D-4E780C3AEFCE}"/>
              </a:ext>
            </a:extLst>
          </p:cNvPr>
          <p:cNvGrpSpPr/>
          <p:nvPr/>
        </p:nvGrpSpPr>
        <p:grpSpPr>
          <a:xfrm>
            <a:off x="3240432" y="3424581"/>
            <a:ext cx="1028955" cy="964478"/>
            <a:chOff x="3240432" y="3424581"/>
            <a:chExt cx="1028955" cy="964478"/>
          </a:xfrm>
        </p:grpSpPr>
        <p:sp>
          <p:nvSpPr>
            <p:cNvPr id="28" name="Oval 27">
              <a:extLst>
                <a:ext uri="{FF2B5EF4-FFF2-40B4-BE49-F238E27FC236}">
                  <a16:creationId xmlns:a16="http://schemas.microsoft.com/office/drawing/2014/main" id="{A545E8B5-DAAB-47F1-9F73-2F2E22116C43}"/>
                </a:ext>
              </a:extLst>
            </p:cNvPr>
            <p:cNvSpPr/>
            <p:nvPr/>
          </p:nvSpPr>
          <p:spPr>
            <a:xfrm>
              <a:off x="3304909" y="3424581"/>
              <a:ext cx="964478" cy="964478"/>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D0795A7D-58B0-498B-B9A1-B356623AC5AB}"/>
                </a:ext>
              </a:extLst>
            </p:cNvPr>
            <p:cNvSpPr txBox="1"/>
            <p:nvPr/>
          </p:nvSpPr>
          <p:spPr>
            <a:xfrm>
              <a:off x="3240432" y="3789487"/>
              <a:ext cx="836385" cy="338554"/>
            </a:xfrm>
            <a:prstGeom prst="rect">
              <a:avLst/>
            </a:prstGeom>
            <a:noFill/>
          </p:spPr>
          <p:txBody>
            <a:bodyPr wrap="square" rtlCol="0">
              <a:spAutoFit/>
            </a:bodyPr>
            <a:lstStyle/>
            <a:p>
              <a:pPr algn="ctr" defTabSz="1219170"/>
              <a:r>
                <a:rPr lang="en-US" sz="800" b="1" dirty="0">
                  <a:solidFill>
                    <a:prstClr val="white"/>
                  </a:solidFill>
                </a:rPr>
                <a:t>Developer</a:t>
              </a:r>
              <a:br>
                <a:rPr lang="en-US" sz="800" b="1" dirty="0">
                  <a:solidFill>
                    <a:prstClr val="white"/>
                  </a:solidFill>
                </a:rPr>
              </a:br>
              <a:r>
                <a:rPr lang="en-US" sz="800" b="1" dirty="0">
                  <a:solidFill>
                    <a:prstClr val="white"/>
                  </a:solidFill>
                </a:rPr>
                <a:t>Experience</a:t>
              </a:r>
            </a:p>
          </p:txBody>
        </p:sp>
      </p:grpSp>
      <p:grpSp>
        <p:nvGrpSpPr>
          <p:cNvPr id="6" name="Group 5">
            <a:extLst>
              <a:ext uri="{FF2B5EF4-FFF2-40B4-BE49-F238E27FC236}">
                <a16:creationId xmlns:a16="http://schemas.microsoft.com/office/drawing/2014/main" id="{0E33E798-E2B8-4C48-9680-D4FC46417087}"/>
              </a:ext>
            </a:extLst>
          </p:cNvPr>
          <p:cNvGrpSpPr/>
          <p:nvPr/>
        </p:nvGrpSpPr>
        <p:grpSpPr>
          <a:xfrm>
            <a:off x="3974931" y="3424581"/>
            <a:ext cx="991863" cy="964478"/>
            <a:chOff x="3974931" y="3424581"/>
            <a:chExt cx="991863" cy="964478"/>
          </a:xfrm>
        </p:grpSpPr>
        <p:sp>
          <p:nvSpPr>
            <p:cNvPr id="23" name="Oval 22">
              <a:extLst>
                <a:ext uri="{FF2B5EF4-FFF2-40B4-BE49-F238E27FC236}">
                  <a16:creationId xmlns:a16="http://schemas.microsoft.com/office/drawing/2014/main" id="{1BEE176C-3D1C-4829-A579-F432414F9AEB}"/>
                </a:ext>
              </a:extLst>
            </p:cNvPr>
            <p:cNvSpPr/>
            <p:nvPr/>
          </p:nvSpPr>
          <p:spPr>
            <a:xfrm>
              <a:off x="3974931" y="3424581"/>
              <a:ext cx="964478" cy="964478"/>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3038B85C-D2C8-473C-9328-AA625BC93DEB}"/>
                </a:ext>
              </a:extLst>
            </p:cNvPr>
            <p:cNvSpPr txBox="1"/>
            <p:nvPr/>
          </p:nvSpPr>
          <p:spPr>
            <a:xfrm>
              <a:off x="4130409" y="3789487"/>
              <a:ext cx="836385" cy="338554"/>
            </a:xfrm>
            <a:prstGeom prst="rect">
              <a:avLst/>
            </a:prstGeom>
            <a:noFill/>
          </p:spPr>
          <p:txBody>
            <a:bodyPr wrap="square" rtlCol="0">
              <a:spAutoFit/>
            </a:bodyPr>
            <a:lstStyle/>
            <a:p>
              <a:pPr algn="ctr" defTabSz="1219170"/>
              <a:r>
                <a:rPr lang="en-US" sz="800" b="1" dirty="0">
                  <a:solidFill>
                    <a:prstClr val="white"/>
                  </a:solidFill>
                </a:rPr>
                <a:t>Future Trends</a:t>
              </a:r>
            </a:p>
          </p:txBody>
        </p:sp>
      </p:grpSp>
      <p:sp>
        <p:nvSpPr>
          <p:cNvPr id="35" name="TextBox 34">
            <a:extLst>
              <a:ext uri="{FF2B5EF4-FFF2-40B4-BE49-F238E27FC236}">
                <a16:creationId xmlns:a16="http://schemas.microsoft.com/office/drawing/2014/main" id="{37362E30-01EF-46F0-88B0-051F1BCFDE28}"/>
              </a:ext>
            </a:extLst>
          </p:cNvPr>
          <p:cNvSpPr txBox="1"/>
          <p:nvPr/>
        </p:nvSpPr>
        <p:spPr>
          <a:xfrm>
            <a:off x="403120" y="3089646"/>
            <a:ext cx="2009419" cy="938719"/>
          </a:xfrm>
          <a:prstGeom prst="rect">
            <a:avLst/>
          </a:prstGeom>
          <a:noFill/>
        </p:spPr>
        <p:txBody>
          <a:bodyPr wrap="square" rtlCol="0">
            <a:spAutoFit/>
          </a:bodyPr>
          <a:lstStyle/>
          <a:p>
            <a:pPr algn="r" defTabSz="1219170">
              <a:lnSpc>
                <a:spcPts val="2200"/>
              </a:lnSpc>
            </a:pPr>
            <a:r>
              <a:rPr lang="en-US" sz="2200" b="1" dirty="0"/>
              <a:t>The Developer’s </a:t>
            </a:r>
            <a:br>
              <a:rPr lang="en-US" sz="2200" b="1" dirty="0"/>
            </a:br>
            <a:r>
              <a:rPr lang="en-US" sz="2200" b="1" dirty="0"/>
              <a:t>Journey</a:t>
            </a:r>
          </a:p>
        </p:txBody>
      </p:sp>
      <p:sp>
        <p:nvSpPr>
          <p:cNvPr id="47" name="TextBox 46">
            <a:extLst>
              <a:ext uri="{FF2B5EF4-FFF2-40B4-BE49-F238E27FC236}">
                <a16:creationId xmlns:a16="http://schemas.microsoft.com/office/drawing/2014/main" id="{2F1F5975-B535-4B80-B36D-F35B520EDDFC}"/>
              </a:ext>
            </a:extLst>
          </p:cNvPr>
          <p:cNvSpPr txBox="1"/>
          <p:nvPr/>
        </p:nvSpPr>
        <p:spPr>
          <a:xfrm>
            <a:off x="6370538" y="7139957"/>
            <a:ext cx="6159920" cy="276998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dirty="0"/>
              <a:t>Real world start to finish </a:t>
            </a:r>
            <a:r>
              <a:rPr lang="en-US" sz="2400" dirty="0">
                <a:solidFill>
                  <a:schemeClr val="accent3"/>
                </a:solidFill>
              </a:rPr>
              <a:t>relevant</a:t>
            </a:r>
            <a:r>
              <a:rPr lang="en-US" sz="2400" dirty="0"/>
              <a:t> technologies for robust solutions</a:t>
            </a:r>
          </a:p>
          <a:p>
            <a:pPr marL="342900" indent="-342900">
              <a:spcAft>
                <a:spcPts val="1200"/>
              </a:spcAft>
              <a:buFont typeface="Arial" panose="020B0604020202020204" pitchFamily="34" charset="0"/>
              <a:buChar char="•"/>
            </a:pPr>
            <a:r>
              <a:rPr lang="en-US" sz="2400" dirty="0"/>
              <a:t>Simplified path to develop and deploy products, systems, solutions</a:t>
            </a:r>
          </a:p>
          <a:p>
            <a:pPr marL="342900" indent="-342900">
              <a:spcAft>
                <a:spcPts val="1200"/>
              </a:spcAft>
              <a:buFont typeface="Arial" panose="020B0604020202020204" pitchFamily="34" charset="0"/>
              <a:buChar char="•"/>
            </a:pPr>
            <a:r>
              <a:rPr lang="en-US" sz="2400" dirty="0"/>
              <a:t>Reusability, extensibility, portability</a:t>
            </a:r>
          </a:p>
          <a:p>
            <a:pPr>
              <a:spcAft>
                <a:spcPts val="1200"/>
              </a:spcAft>
            </a:pPr>
            <a:endParaRPr lang="en-US" sz="2400" dirty="0">
              <a:solidFill>
                <a:schemeClr val="tx2"/>
              </a:solidFill>
              <a:latin typeface="+mn-lt"/>
            </a:endParaRPr>
          </a:p>
        </p:txBody>
      </p:sp>
      <p:grpSp>
        <p:nvGrpSpPr>
          <p:cNvPr id="37" name="Group 36">
            <a:extLst>
              <a:ext uri="{FF2B5EF4-FFF2-40B4-BE49-F238E27FC236}">
                <a16:creationId xmlns:a16="http://schemas.microsoft.com/office/drawing/2014/main" id="{13487262-9949-42AE-92DC-C9EE9AE07FDD}"/>
              </a:ext>
            </a:extLst>
          </p:cNvPr>
          <p:cNvGrpSpPr/>
          <p:nvPr/>
        </p:nvGrpSpPr>
        <p:grpSpPr>
          <a:xfrm>
            <a:off x="3627001" y="2859798"/>
            <a:ext cx="964478" cy="964478"/>
            <a:chOff x="3627001" y="2859798"/>
            <a:chExt cx="964478" cy="964478"/>
          </a:xfrm>
        </p:grpSpPr>
        <p:sp>
          <p:nvSpPr>
            <p:cNvPr id="48" name="Oval 47">
              <a:extLst>
                <a:ext uri="{FF2B5EF4-FFF2-40B4-BE49-F238E27FC236}">
                  <a16:creationId xmlns:a16="http://schemas.microsoft.com/office/drawing/2014/main" id="{FA5EC9D7-D680-4577-BC49-336CB60B5AC2}"/>
                </a:ext>
              </a:extLst>
            </p:cNvPr>
            <p:cNvSpPr/>
            <p:nvPr/>
          </p:nvSpPr>
          <p:spPr>
            <a:xfrm>
              <a:off x="3627001" y="2859798"/>
              <a:ext cx="964478" cy="964478"/>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992B661E-5AA1-4642-82ED-D01D5ADB614B}"/>
                </a:ext>
              </a:extLst>
            </p:cNvPr>
            <p:cNvSpPr txBox="1"/>
            <p:nvPr/>
          </p:nvSpPr>
          <p:spPr>
            <a:xfrm>
              <a:off x="3676125" y="3085823"/>
              <a:ext cx="836385" cy="332079"/>
            </a:xfrm>
            <a:prstGeom prst="rect">
              <a:avLst/>
            </a:prstGeom>
            <a:noFill/>
          </p:spPr>
          <p:txBody>
            <a:bodyPr wrap="square" rtlCol="0">
              <a:spAutoFit/>
            </a:bodyPr>
            <a:lstStyle/>
            <a:p>
              <a:pPr algn="ctr" defTabSz="1219170">
                <a:lnSpc>
                  <a:spcPts val="2200"/>
                </a:lnSpc>
              </a:pPr>
              <a:r>
                <a:rPr lang="en-US" sz="800" b="1" dirty="0">
                  <a:solidFill>
                    <a:prstClr val="white"/>
                  </a:solidFill>
                </a:rPr>
                <a:t>Technology</a:t>
              </a:r>
            </a:p>
          </p:txBody>
        </p:sp>
      </p:grpSp>
      <p:sp>
        <p:nvSpPr>
          <p:cNvPr id="50" name="TextBox 49">
            <a:extLst>
              <a:ext uri="{FF2B5EF4-FFF2-40B4-BE49-F238E27FC236}">
                <a16:creationId xmlns:a16="http://schemas.microsoft.com/office/drawing/2014/main" id="{966223FD-18E7-46AA-B0FE-CB33B6DF04EF}"/>
              </a:ext>
            </a:extLst>
          </p:cNvPr>
          <p:cNvSpPr txBox="1"/>
          <p:nvPr/>
        </p:nvSpPr>
        <p:spPr>
          <a:xfrm>
            <a:off x="8232845" y="2381987"/>
            <a:ext cx="3007408" cy="381323"/>
          </a:xfrm>
          <a:prstGeom prst="rect">
            <a:avLst/>
          </a:prstGeom>
          <a:noFill/>
        </p:spPr>
        <p:txBody>
          <a:bodyPr wrap="square" rtlCol="0">
            <a:spAutoFit/>
          </a:bodyPr>
          <a:lstStyle/>
          <a:p>
            <a:pPr defTabSz="1219170">
              <a:lnSpc>
                <a:spcPts val="2200"/>
              </a:lnSpc>
            </a:pPr>
            <a:r>
              <a:rPr lang="en-US" sz="2200" b="1" dirty="0"/>
              <a:t>What Intel Brings</a:t>
            </a:r>
          </a:p>
        </p:txBody>
      </p:sp>
      <p:sp>
        <p:nvSpPr>
          <p:cNvPr id="51" name="Arrow: Circular 50">
            <a:extLst>
              <a:ext uri="{FF2B5EF4-FFF2-40B4-BE49-F238E27FC236}">
                <a16:creationId xmlns:a16="http://schemas.microsoft.com/office/drawing/2014/main" id="{9B4FD1A2-B37A-4EFC-9E86-FB42ED0E33E5}"/>
              </a:ext>
            </a:extLst>
          </p:cNvPr>
          <p:cNvSpPr/>
          <p:nvPr/>
        </p:nvSpPr>
        <p:spPr>
          <a:xfrm>
            <a:off x="1945293" y="1546339"/>
            <a:ext cx="4364016" cy="4364016"/>
          </a:xfrm>
          <a:prstGeom prst="circularArrow">
            <a:avLst>
              <a:gd name="adj1" fmla="val 13474"/>
              <a:gd name="adj2" fmla="val 716999"/>
              <a:gd name="adj3" fmla="val 4153367"/>
              <a:gd name="adj4" fmla="val 15807103"/>
              <a:gd name="adj5" fmla="val 392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A9603462-3B71-454B-8AB8-210271D7E889}"/>
              </a:ext>
            </a:extLst>
          </p:cNvPr>
          <p:cNvSpPr txBox="1"/>
          <p:nvPr/>
        </p:nvSpPr>
        <p:spPr>
          <a:xfrm>
            <a:off x="4738134" y="1278453"/>
            <a:ext cx="2622750" cy="353174"/>
          </a:xfrm>
          <a:prstGeom prst="rect">
            <a:avLst/>
          </a:prstGeom>
          <a:noFill/>
        </p:spPr>
        <p:txBody>
          <a:bodyPr wrap="square" rtlCol="0">
            <a:spAutoFit/>
          </a:bodyPr>
          <a:lstStyle/>
          <a:p>
            <a:pPr defTabSz="1219170">
              <a:lnSpc>
                <a:spcPts val="2200"/>
              </a:lnSpc>
            </a:pPr>
            <a:r>
              <a:rPr lang="en-US" sz="1400" b="1" dirty="0">
                <a:solidFill>
                  <a:schemeClr val="accent2"/>
                </a:solidFill>
              </a:rPr>
              <a:t>ACCESS TO KNOWLEDGE</a:t>
            </a:r>
          </a:p>
        </p:txBody>
      </p:sp>
      <p:sp>
        <p:nvSpPr>
          <p:cNvPr id="53" name="Arrow: Circular 52">
            <a:extLst>
              <a:ext uri="{FF2B5EF4-FFF2-40B4-BE49-F238E27FC236}">
                <a16:creationId xmlns:a16="http://schemas.microsoft.com/office/drawing/2014/main" id="{F82396A3-FB72-457A-8070-CF32B3F52D05}"/>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BB6563D8-71C0-4375-A53A-7B92BED6F2BA}"/>
              </a:ext>
            </a:extLst>
          </p:cNvPr>
          <p:cNvSpPr txBox="1"/>
          <p:nvPr/>
        </p:nvSpPr>
        <p:spPr>
          <a:xfrm>
            <a:off x="2249366" y="2819815"/>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OPTIMIZE</a:t>
            </a:r>
          </a:p>
        </p:txBody>
      </p:sp>
      <p:sp>
        <p:nvSpPr>
          <p:cNvPr id="55" name="TextBox 54">
            <a:extLst>
              <a:ext uri="{FF2B5EF4-FFF2-40B4-BE49-F238E27FC236}">
                <a16:creationId xmlns:a16="http://schemas.microsoft.com/office/drawing/2014/main" id="{ADF7AD79-529A-4C9B-B501-D651746AE6E5}"/>
              </a:ext>
            </a:extLst>
          </p:cNvPr>
          <p:cNvSpPr txBox="1"/>
          <p:nvPr/>
        </p:nvSpPr>
        <p:spPr>
          <a:xfrm>
            <a:off x="2508795" y="4420312"/>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MANAGE</a:t>
            </a:r>
          </a:p>
        </p:txBody>
      </p:sp>
      <p:sp>
        <p:nvSpPr>
          <p:cNvPr id="27" name="Arrow: Circular 26">
            <a:extLst>
              <a:ext uri="{FF2B5EF4-FFF2-40B4-BE49-F238E27FC236}">
                <a16:creationId xmlns:a16="http://schemas.microsoft.com/office/drawing/2014/main" id="{5E4E934E-5D83-4198-AA0B-F028CD47D915}"/>
              </a:ext>
            </a:extLst>
          </p:cNvPr>
          <p:cNvSpPr/>
          <p:nvPr/>
        </p:nvSpPr>
        <p:spPr>
          <a:xfrm>
            <a:off x="1945293" y="1546339"/>
            <a:ext cx="4364016" cy="4364016"/>
          </a:xfrm>
          <a:prstGeom prst="circularArrow">
            <a:avLst>
              <a:gd name="adj1" fmla="val 13474"/>
              <a:gd name="adj2" fmla="val 716999"/>
              <a:gd name="adj3" fmla="val 4153367"/>
              <a:gd name="adj4" fmla="val 17721086"/>
              <a:gd name="adj5" fmla="val 392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FB4D8486-8A0C-4714-BCF4-81D877F6C2C8}"/>
              </a:ext>
            </a:extLst>
          </p:cNvPr>
          <p:cNvSpPr txBox="1"/>
          <p:nvPr/>
        </p:nvSpPr>
        <p:spPr>
          <a:xfrm>
            <a:off x="5819660" y="1947285"/>
            <a:ext cx="1814817" cy="523220"/>
          </a:xfrm>
          <a:prstGeom prst="rect">
            <a:avLst/>
          </a:prstGeom>
          <a:noFill/>
        </p:spPr>
        <p:txBody>
          <a:bodyPr wrap="square" rtlCol="0">
            <a:spAutoFit/>
          </a:bodyPr>
          <a:lstStyle/>
          <a:p>
            <a:pPr defTabSz="1219170"/>
            <a:r>
              <a:rPr lang="en-US" sz="1400" b="1" dirty="0">
                <a:solidFill>
                  <a:schemeClr val="accent2"/>
                </a:solidFill>
              </a:rPr>
              <a:t>ACCELERATED </a:t>
            </a:r>
            <a:br>
              <a:rPr lang="en-US" sz="1400" b="1" dirty="0">
                <a:solidFill>
                  <a:schemeClr val="accent2"/>
                </a:solidFill>
              </a:rPr>
            </a:br>
            <a:r>
              <a:rPr lang="en-US" sz="1400" b="1" dirty="0">
                <a:solidFill>
                  <a:schemeClr val="accent2"/>
                </a:solidFill>
              </a:rPr>
              <a:t>    PROTOTYPING</a:t>
            </a:r>
          </a:p>
        </p:txBody>
      </p:sp>
      <p:sp>
        <p:nvSpPr>
          <p:cNvPr id="30" name="Arrow: Circular 29">
            <a:extLst>
              <a:ext uri="{FF2B5EF4-FFF2-40B4-BE49-F238E27FC236}">
                <a16:creationId xmlns:a16="http://schemas.microsoft.com/office/drawing/2014/main" id="{07A3702E-7F1A-4B7F-8F11-2F2E609B68FD}"/>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Arrow: Circular 32">
            <a:extLst>
              <a:ext uri="{FF2B5EF4-FFF2-40B4-BE49-F238E27FC236}">
                <a16:creationId xmlns:a16="http://schemas.microsoft.com/office/drawing/2014/main" id="{308FC62C-E243-4C2C-81F0-505A22D93148}"/>
              </a:ext>
            </a:extLst>
          </p:cNvPr>
          <p:cNvSpPr/>
          <p:nvPr/>
        </p:nvSpPr>
        <p:spPr>
          <a:xfrm>
            <a:off x="1945293" y="1546339"/>
            <a:ext cx="4364016" cy="4364016"/>
          </a:xfrm>
          <a:prstGeom prst="circularArrow">
            <a:avLst>
              <a:gd name="adj1" fmla="val 13474"/>
              <a:gd name="adj2" fmla="val 716999"/>
              <a:gd name="adj3" fmla="val 4153367"/>
              <a:gd name="adj4" fmla="val 19905835"/>
              <a:gd name="adj5" fmla="val 39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extBox 33">
            <a:extLst>
              <a:ext uri="{FF2B5EF4-FFF2-40B4-BE49-F238E27FC236}">
                <a16:creationId xmlns:a16="http://schemas.microsoft.com/office/drawing/2014/main" id="{524A4B51-05E6-4C5F-B9BD-85474FA80C1B}"/>
              </a:ext>
            </a:extLst>
          </p:cNvPr>
          <p:cNvSpPr txBox="1"/>
          <p:nvPr/>
        </p:nvSpPr>
        <p:spPr>
          <a:xfrm>
            <a:off x="6374913" y="2990252"/>
            <a:ext cx="1680361" cy="523220"/>
          </a:xfrm>
          <a:prstGeom prst="rect">
            <a:avLst/>
          </a:prstGeom>
          <a:noFill/>
        </p:spPr>
        <p:txBody>
          <a:bodyPr wrap="square" rtlCol="0">
            <a:spAutoFit/>
          </a:bodyPr>
          <a:lstStyle/>
          <a:p>
            <a:pPr defTabSz="1219170"/>
            <a:r>
              <a:rPr lang="en-US" sz="1400" b="1" dirty="0">
                <a:solidFill>
                  <a:schemeClr val="accent2"/>
                </a:solidFill>
              </a:rPr>
              <a:t>STREAMLINED </a:t>
            </a:r>
          </a:p>
          <a:p>
            <a:pPr defTabSz="1219170"/>
            <a:r>
              <a:rPr lang="en-US" sz="1400" b="1" dirty="0">
                <a:solidFill>
                  <a:schemeClr val="accent2"/>
                </a:solidFill>
              </a:rPr>
              <a:t> DEVELOPMENT</a:t>
            </a:r>
          </a:p>
        </p:txBody>
      </p:sp>
      <p:sp>
        <p:nvSpPr>
          <p:cNvPr id="36" name="Arrow: Circular 35">
            <a:extLst>
              <a:ext uri="{FF2B5EF4-FFF2-40B4-BE49-F238E27FC236}">
                <a16:creationId xmlns:a16="http://schemas.microsoft.com/office/drawing/2014/main" id="{541D1FF3-C7B8-4591-B875-BCDEFB24305A}"/>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Arrow: Circular 37">
            <a:extLst>
              <a:ext uri="{FF2B5EF4-FFF2-40B4-BE49-F238E27FC236}">
                <a16:creationId xmlns:a16="http://schemas.microsoft.com/office/drawing/2014/main" id="{5BE7C7C3-76F0-498A-9C6B-162B1E6CB4A6}"/>
              </a:ext>
            </a:extLst>
          </p:cNvPr>
          <p:cNvSpPr/>
          <p:nvPr/>
        </p:nvSpPr>
        <p:spPr>
          <a:xfrm>
            <a:off x="1945293" y="1546339"/>
            <a:ext cx="4364016" cy="4364016"/>
          </a:xfrm>
          <a:prstGeom prst="circularArrow">
            <a:avLst>
              <a:gd name="adj1" fmla="val 13474"/>
              <a:gd name="adj2" fmla="val 716999"/>
              <a:gd name="adj3" fmla="val 4153367"/>
              <a:gd name="adj4" fmla="val 151286"/>
              <a:gd name="adj5" fmla="val 39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C4768057-DEF0-49C9-AED9-90017A6B6E76}"/>
              </a:ext>
            </a:extLst>
          </p:cNvPr>
          <p:cNvSpPr txBox="1"/>
          <p:nvPr/>
        </p:nvSpPr>
        <p:spPr>
          <a:xfrm>
            <a:off x="6218185" y="4261043"/>
            <a:ext cx="1915162" cy="738664"/>
          </a:xfrm>
          <a:prstGeom prst="rect">
            <a:avLst/>
          </a:prstGeom>
          <a:noFill/>
        </p:spPr>
        <p:txBody>
          <a:bodyPr wrap="square" rtlCol="0">
            <a:spAutoFit/>
          </a:bodyPr>
          <a:lstStyle/>
          <a:p>
            <a:pPr defTabSz="1219170"/>
            <a:r>
              <a:rPr lang="en-US" sz="1400" b="1" dirty="0">
                <a:solidFill>
                  <a:schemeClr val="accent2"/>
                </a:solidFill>
              </a:rPr>
              <a:t>     POWERFUL </a:t>
            </a:r>
            <a:br>
              <a:rPr lang="en-US" sz="1400" b="1" dirty="0">
                <a:solidFill>
                  <a:schemeClr val="accent2"/>
                </a:solidFill>
              </a:rPr>
            </a:br>
            <a:r>
              <a:rPr lang="en-US" sz="1400" b="1" dirty="0">
                <a:solidFill>
                  <a:schemeClr val="accent2"/>
                </a:solidFill>
              </a:rPr>
              <a:t>   FOUNDATION OF</a:t>
            </a:r>
            <a:br>
              <a:rPr lang="en-US" sz="1400" b="1" dirty="0">
                <a:solidFill>
                  <a:schemeClr val="accent2"/>
                </a:solidFill>
              </a:rPr>
            </a:br>
            <a:r>
              <a:rPr lang="en-US" sz="1400" b="1" dirty="0">
                <a:solidFill>
                  <a:schemeClr val="accent2"/>
                </a:solidFill>
              </a:rPr>
              <a:t>IOT INGREDIENTS</a:t>
            </a:r>
          </a:p>
        </p:txBody>
      </p:sp>
      <p:sp>
        <p:nvSpPr>
          <p:cNvPr id="40" name="Arrow: Circular 39">
            <a:extLst>
              <a:ext uri="{FF2B5EF4-FFF2-40B4-BE49-F238E27FC236}">
                <a16:creationId xmlns:a16="http://schemas.microsoft.com/office/drawing/2014/main" id="{A6D9D948-32C4-46CC-B6B5-324143737174}"/>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ircular 40">
            <a:extLst>
              <a:ext uri="{FF2B5EF4-FFF2-40B4-BE49-F238E27FC236}">
                <a16:creationId xmlns:a16="http://schemas.microsoft.com/office/drawing/2014/main" id="{B2221E3A-515C-4CD7-B7FB-AFDDC0D68579}"/>
              </a:ext>
            </a:extLst>
          </p:cNvPr>
          <p:cNvSpPr/>
          <p:nvPr/>
        </p:nvSpPr>
        <p:spPr>
          <a:xfrm>
            <a:off x="1949668" y="1546339"/>
            <a:ext cx="4364016" cy="4364016"/>
          </a:xfrm>
          <a:prstGeom prst="circularArrow">
            <a:avLst>
              <a:gd name="adj1" fmla="val 13474"/>
              <a:gd name="adj2" fmla="val 716999"/>
              <a:gd name="adj3" fmla="val 4153367"/>
              <a:gd name="adj4" fmla="val 2385199"/>
              <a:gd name="adj5" fmla="val 392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TextBox 41">
            <a:extLst>
              <a:ext uri="{FF2B5EF4-FFF2-40B4-BE49-F238E27FC236}">
                <a16:creationId xmlns:a16="http://schemas.microsoft.com/office/drawing/2014/main" id="{729F4A50-2983-4082-9944-3CA583D608E0}"/>
              </a:ext>
            </a:extLst>
          </p:cNvPr>
          <p:cNvSpPr txBox="1"/>
          <p:nvPr/>
        </p:nvSpPr>
        <p:spPr>
          <a:xfrm>
            <a:off x="5475972" y="5513100"/>
            <a:ext cx="2162987" cy="307777"/>
          </a:xfrm>
          <a:prstGeom prst="rect">
            <a:avLst/>
          </a:prstGeom>
          <a:noFill/>
        </p:spPr>
        <p:txBody>
          <a:bodyPr wrap="square" rtlCol="0">
            <a:spAutoFit/>
          </a:bodyPr>
          <a:lstStyle/>
          <a:p>
            <a:pPr defTabSz="1219170"/>
            <a:r>
              <a:rPr lang="en-US" sz="1400" b="1" dirty="0">
                <a:solidFill>
                  <a:schemeClr val="accent2"/>
                </a:solidFill>
                <a:effectLst>
                  <a:outerShdw blurRad="38100" dist="38100" dir="2700000" algn="tl">
                    <a:srgbClr val="000000">
                      <a:alpha val="43137"/>
                    </a:srgbClr>
                  </a:outerShdw>
                </a:effectLst>
              </a:rPr>
              <a:t>FAST DEPLOYMENTS</a:t>
            </a:r>
          </a:p>
        </p:txBody>
      </p:sp>
      <p:sp>
        <p:nvSpPr>
          <p:cNvPr id="43" name="Arrow: Circular 42">
            <a:extLst>
              <a:ext uri="{FF2B5EF4-FFF2-40B4-BE49-F238E27FC236}">
                <a16:creationId xmlns:a16="http://schemas.microsoft.com/office/drawing/2014/main" id="{09D6AB5E-C547-455C-B22D-80BAF8230E85}"/>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7D14B4C4-E80E-451C-9C33-F9B5DCCCC3E1}"/>
              </a:ext>
            </a:extLst>
          </p:cNvPr>
          <p:cNvSpPr txBox="1"/>
          <p:nvPr/>
        </p:nvSpPr>
        <p:spPr>
          <a:xfrm>
            <a:off x="4265668" y="4724918"/>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DEPLOY</a:t>
            </a:r>
          </a:p>
        </p:txBody>
      </p:sp>
      <p:sp>
        <p:nvSpPr>
          <p:cNvPr id="17" name="TextBox 16">
            <a:extLst>
              <a:ext uri="{FF2B5EF4-FFF2-40B4-BE49-F238E27FC236}">
                <a16:creationId xmlns:a16="http://schemas.microsoft.com/office/drawing/2014/main" id="{56315337-E54F-4367-B0AB-F40316498CDD}"/>
              </a:ext>
            </a:extLst>
          </p:cNvPr>
          <p:cNvSpPr txBox="1"/>
          <p:nvPr/>
        </p:nvSpPr>
        <p:spPr>
          <a:xfrm>
            <a:off x="4738134" y="3982807"/>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DEVELOP</a:t>
            </a:r>
          </a:p>
        </p:txBody>
      </p:sp>
      <p:sp>
        <p:nvSpPr>
          <p:cNvPr id="18" name="TextBox 17">
            <a:extLst>
              <a:ext uri="{FF2B5EF4-FFF2-40B4-BE49-F238E27FC236}">
                <a16:creationId xmlns:a16="http://schemas.microsoft.com/office/drawing/2014/main" id="{39217B59-4AFE-47B6-96E4-C2A75B2C9B42}"/>
              </a:ext>
            </a:extLst>
          </p:cNvPr>
          <p:cNvSpPr txBox="1"/>
          <p:nvPr/>
        </p:nvSpPr>
        <p:spPr>
          <a:xfrm>
            <a:off x="4738135" y="3035353"/>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EVALUATE</a:t>
            </a:r>
          </a:p>
        </p:txBody>
      </p:sp>
      <p:sp>
        <p:nvSpPr>
          <p:cNvPr id="19" name="TextBox 18">
            <a:extLst>
              <a:ext uri="{FF2B5EF4-FFF2-40B4-BE49-F238E27FC236}">
                <a16:creationId xmlns:a16="http://schemas.microsoft.com/office/drawing/2014/main" id="{06D567A4-D49C-4045-9CC6-92365672DFF6}"/>
              </a:ext>
            </a:extLst>
          </p:cNvPr>
          <p:cNvSpPr txBox="1"/>
          <p:nvPr/>
        </p:nvSpPr>
        <p:spPr>
          <a:xfrm>
            <a:off x="3808063" y="2208895"/>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DEFINE</a:t>
            </a:r>
          </a:p>
        </p:txBody>
      </p:sp>
      <p:sp>
        <p:nvSpPr>
          <p:cNvPr id="44" name="TextBox 43">
            <a:extLst>
              <a:ext uri="{FF2B5EF4-FFF2-40B4-BE49-F238E27FC236}">
                <a16:creationId xmlns:a16="http://schemas.microsoft.com/office/drawing/2014/main" id="{0A626415-74E1-471E-9AB4-B681A325887B}"/>
              </a:ext>
            </a:extLst>
          </p:cNvPr>
          <p:cNvSpPr txBox="1"/>
          <p:nvPr/>
        </p:nvSpPr>
        <p:spPr>
          <a:xfrm>
            <a:off x="8262013" y="2896999"/>
            <a:ext cx="3115581" cy="3170099"/>
          </a:xfrm>
          <a:prstGeom prst="rect">
            <a:avLst/>
          </a:prstGeom>
          <a:noFill/>
        </p:spPr>
        <p:txBody>
          <a:bodyPr wrap="square" rtlCol="0">
            <a:spAutoFit/>
          </a:bodyPr>
          <a:lstStyle/>
          <a:p>
            <a:pPr marL="169863" indent="-169863">
              <a:spcAft>
                <a:spcPts val="1200"/>
              </a:spcAft>
              <a:buClr>
                <a:schemeClr val="tx2"/>
              </a:buClr>
              <a:buFont typeface="Wingdings" panose="05000000000000000000" pitchFamily="2" charset="2"/>
              <a:buChar char="§"/>
            </a:pPr>
            <a:r>
              <a:rPr lang="en-US" sz="1600" dirty="0"/>
              <a:t>Common and seamless Developer experience</a:t>
            </a:r>
          </a:p>
          <a:p>
            <a:pPr marL="169863" indent="-169863">
              <a:spcAft>
                <a:spcPts val="1200"/>
              </a:spcAft>
              <a:buClr>
                <a:schemeClr val="tx2"/>
              </a:buClr>
              <a:buFont typeface="Wingdings" panose="05000000000000000000" pitchFamily="2" charset="2"/>
              <a:buChar char="§"/>
            </a:pPr>
            <a:r>
              <a:rPr lang="en-US" sz="1600" dirty="0"/>
              <a:t>Start to finish technologies for robust solutions</a:t>
            </a:r>
          </a:p>
          <a:p>
            <a:pPr marL="169863" indent="-169863">
              <a:spcAft>
                <a:spcPts val="1200"/>
              </a:spcAft>
              <a:buClr>
                <a:schemeClr val="tx2"/>
              </a:buClr>
              <a:buFont typeface="Wingdings" panose="05000000000000000000" pitchFamily="2" charset="2"/>
              <a:buChar char="§"/>
            </a:pPr>
            <a:r>
              <a:rPr lang="en-US" sz="1600" dirty="0"/>
              <a:t>Simplified path to develop </a:t>
            </a:r>
            <a:br>
              <a:rPr lang="en-US" sz="1600" dirty="0"/>
            </a:br>
            <a:r>
              <a:rPr lang="en-US" sz="1600" dirty="0"/>
              <a:t>and deploy products, </a:t>
            </a:r>
            <a:br>
              <a:rPr lang="en-US" sz="1600" dirty="0"/>
            </a:br>
            <a:r>
              <a:rPr lang="en-US" sz="1600" dirty="0"/>
              <a:t>systems, solutions</a:t>
            </a:r>
          </a:p>
          <a:p>
            <a:pPr marL="169863" indent="-169863">
              <a:spcAft>
                <a:spcPts val="1200"/>
              </a:spcAft>
              <a:buClr>
                <a:schemeClr val="tx2"/>
              </a:buClr>
              <a:buFont typeface="Wingdings" panose="05000000000000000000" pitchFamily="2" charset="2"/>
              <a:buChar char="§"/>
            </a:pPr>
            <a:r>
              <a:rPr lang="en-US" sz="1600" dirty="0"/>
              <a:t>Reusability, extensibility, portability, future proof</a:t>
            </a:r>
          </a:p>
          <a:p>
            <a:pPr marL="342900" indent="-342900">
              <a:spcAft>
                <a:spcPts val="1200"/>
              </a:spcAft>
              <a:buClr>
                <a:schemeClr val="tx2"/>
              </a:buClr>
              <a:buFont typeface="Wingdings" panose="05000000000000000000" pitchFamily="2" charset="2"/>
              <a:buChar char="§"/>
            </a:pPr>
            <a:endParaRPr lang="en-US" sz="1600" dirty="0">
              <a:solidFill>
                <a:schemeClr val="tx2"/>
              </a:solidFill>
              <a:latin typeface="+mn-lt"/>
            </a:endParaRPr>
          </a:p>
        </p:txBody>
      </p:sp>
    </p:spTree>
    <p:extLst>
      <p:ext uri="{BB962C8B-B14F-4D97-AF65-F5344CB8AC3E}">
        <p14:creationId xmlns:p14="http://schemas.microsoft.com/office/powerpoint/2010/main" val="352630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5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childTnLst>
                          </p:cTn>
                        </p:par>
                        <p:par>
                          <p:cTn id="18" fill="hold">
                            <p:stCondLst>
                              <p:cond delay="75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25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up)">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22" presetClass="entr" presetSubtype="1" fill="hold" grpId="0"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ipe(up)">
                                      <p:cBhvr>
                                        <p:cTn id="59" dur="500"/>
                                        <p:tgtEl>
                                          <p:spTgt spid="53"/>
                                        </p:tgtEl>
                                      </p:cBhvr>
                                    </p:animEffect>
                                  </p:childTnLst>
                                </p:cTn>
                              </p:par>
                            </p:childTnLst>
                          </p:cTn>
                        </p:par>
                        <p:par>
                          <p:cTn id="60" fill="hold">
                            <p:stCondLst>
                              <p:cond delay="1500"/>
                            </p:stCondLst>
                            <p:childTnLst>
                              <p:par>
                                <p:cTn id="61" presetID="22" presetClass="exit" presetSubtype="1" fill="hold" grpId="1" nodeType="afterEffect">
                                  <p:stCondLst>
                                    <p:cond delay="0"/>
                                  </p:stCondLst>
                                  <p:childTnLst>
                                    <p:animEffect transition="out" filter="wipe(up)">
                                      <p:cBhvr>
                                        <p:cTn id="62" dur="500"/>
                                        <p:tgtEl>
                                          <p:spTgt spid="53"/>
                                        </p:tgtEl>
                                      </p:cBhvr>
                                    </p:animEffect>
                                    <p:set>
                                      <p:cBhvr>
                                        <p:cTn id="63" dur="1" fill="hold">
                                          <p:stCondLst>
                                            <p:cond delay="499"/>
                                          </p:stCondLst>
                                        </p:cTn>
                                        <p:tgtEl>
                                          <p:spTgt spid="5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up)">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par>
                          <p:cTn id="72" fill="hold">
                            <p:stCondLst>
                              <p:cond delay="500"/>
                            </p:stCondLst>
                            <p:childTnLst>
                              <p:par>
                                <p:cTn id="73" presetID="22" presetClass="entr" presetSubtype="1"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up)">
                                      <p:cBhvr>
                                        <p:cTn id="75" dur="500"/>
                                        <p:tgtEl>
                                          <p:spTgt spid="30"/>
                                        </p:tgtEl>
                                      </p:cBhvr>
                                    </p:animEffect>
                                  </p:childTnLst>
                                </p:cTn>
                              </p:par>
                            </p:childTnLst>
                          </p:cTn>
                        </p:par>
                        <p:par>
                          <p:cTn id="76" fill="hold">
                            <p:stCondLst>
                              <p:cond delay="1000"/>
                            </p:stCondLst>
                            <p:childTnLst>
                              <p:par>
                                <p:cTn id="77" presetID="22" presetClass="exit" presetSubtype="1" fill="hold" grpId="1" nodeType="afterEffect">
                                  <p:stCondLst>
                                    <p:cond delay="0"/>
                                  </p:stCondLst>
                                  <p:childTnLst>
                                    <p:animEffect transition="out" filter="wipe(up)">
                                      <p:cBhvr>
                                        <p:cTn id="78" dur="500"/>
                                        <p:tgtEl>
                                          <p:spTgt spid="30"/>
                                        </p:tgtEl>
                                      </p:cBhvr>
                                    </p:animEffect>
                                    <p:set>
                                      <p:cBhvr>
                                        <p:cTn id="79" dur="1" fill="hold">
                                          <p:stCondLst>
                                            <p:cond delay="499"/>
                                          </p:stCondLst>
                                        </p:cTn>
                                        <p:tgtEl>
                                          <p:spTgt spid="30"/>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up)">
                                      <p:cBhvr>
                                        <p:cTn id="84" dur="500"/>
                                        <p:tgtEl>
                                          <p:spTgt spid="3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childTnLst>
                          </p:cTn>
                        </p:par>
                        <p:par>
                          <p:cTn id="88" fill="hold">
                            <p:stCondLst>
                              <p:cond delay="500"/>
                            </p:stCondLst>
                            <p:childTnLst>
                              <p:par>
                                <p:cTn id="89" presetID="22" presetClass="entr" presetSubtype="1"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childTnLst>
                          </p:cTn>
                        </p:par>
                        <p:par>
                          <p:cTn id="92" fill="hold">
                            <p:stCondLst>
                              <p:cond delay="1000"/>
                            </p:stCondLst>
                            <p:childTnLst>
                              <p:par>
                                <p:cTn id="93" presetID="22" presetClass="exit" presetSubtype="1" fill="hold" grpId="1" nodeType="afterEffect">
                                  <p:stCondLst>
                                    <p:cond delay="0"/>
                                  </p:stCondLst>
                                  <p:childTnLst>
                                    <p:animEffect transition="out" filter="wipe(up)">
                                      <p:cBhvr>
                                        <p:cTn id="94" dur="500"/>
                                        <p:tgtEl>
                                          <p:spTgt spid="36"/>
                                        </p:tgtEl>
                                      </p:cBhvr>
                                    </p:animEffect>
                                    <p:set>
                                      <p:cBhvr>
                                        <p:cTn id="95" dur="1" fill="hold">
                                          <p:stCondLst>
                                            <p:cond delay="499"/>
                                          </p:stCondLst>
                                        </p:cTn>
                                        <p:tgtEl>
                                          <p:spTgt spid="36"/>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up)">
                                      <p:cBhvr>
                                        <p:cTn id="100" dur="500"/>
                                        <p:tgtEl>
                                          <p:spTgt spid="3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par>
                          <p:cTn id="104" fill="hold">
                            <p:stCondLst>
                              <p:cond delay="500"/>
                            </p:stCondLst>
                            <p:childTnLst>
                              <p:par>
                                <p:cTn id="105" presetID="22" presetClass="entr" presetSubtype="1" fill="hold" grpId="0" nodeType="after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wipe(up)">
                                      <p:cBhvr>
                                        <p:cTn id="107" dur="500"/>
                                        <p:tgtEl>
                                          <p:spTgt spid="40"/>
                                        </p:tgtEl>
                                      </p:cBhvr>
                                    </p:animEffect>
                                  </p:childTnLst>
                                </p:cTn>
                              </p:par>
                            </p:childTnLst>
                          </p:cTn>
                        </p:par>
                        <p:par>
                          <p:cTn id="108" fill="hold">
                            <p:stCondLst>
                              <p:cond delay="1000"/>
                            </p:stCondLst>
                            <p:childTnLst>
                              <p:par>
                                <p:cTn id="109" presetID="22" presetClass="exit" presetSubtype="1" fill="hold" grpId="1" nodeType="afterEffect">
                                  <p:stCondLst>
                                    <p:cond delay="0"/>
                                  </p:stCondLst>
                                  <p:childTnLst>
                                    <p:animEffect transition="out" filter="wipe(up)">
                                      <p:cBhvr>
                                        <p:cTn id="110" dur="500"/>
                                        <p:tgtEl>
                                          <p:spTgt spid="40"/>
                                        </p:tgtEl>
                                      </p:cBhvr>
                                    </p:animEffect>
                                    <p:set>
                                      <p:cBhvr>
                                        <p:cTn id="111" dur="1" fill="hold">
                                          <p:stCondLst>
                                            <p:cond delay="499"/>
                                          </p:stCondLst>
                                        </p:cTn>
                                        <p:tgtEl>
                                          <p:spTgt spid="40"/>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grpId="0" nodeType="click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wipe(right)">
                                      <p:cBhvr>
                                        <p:cTn id="116" dur="500"/>
                                        <p:tgtEl>
                                          <p:spTgt spid="4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childTnLst>
                                </p:cTn>
                              </p:par>
                            </p:childTnLst>
                          </p:cTn>
                        </p:par>
                        <p:par>
                          <p:cTn id="120" fill="hold">
                            <p:stCondLst>
                              <p:cond delay="500"/>
                            </p:stCondLst>
                            <p:childTnLst>
                              <p:par>
                                <p:cTn id="121" presetID="22" presetClass="entr" presetSubtype="1" fill="hold" grpId="0" nodeType="after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wipe(up)">
                                      <p:cBhvr>
                                        <p:cTn id="123" dur="500"/>
                                        <p:tgtEl>
                                          <p:spTgt spid="43"/>
                                        </p:tgtEl>
                                      </p:cBhvr>
                                    </p:animEffect>
                                  </p:childTnLst>
                                </p:cTn>
                              </p:par>
                            </p:childTnLst>
                          </p:cTn>
                        </p:par>
                        <p:par>
                          <p:cTn id="124" fill="hold">
                            <p:stCondLst>
                              <p:cond delay="1000"/>
                            </p:stCondLst>
                            <p:childTnLst>
                              <p:par>
                                <p:cTn id="125" presetID="10" presetClass="entr" presetSubtype="0" fill="hold" grpId="0" nodeType="after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35" grpId="0"/>
      <p:bldP spid="50" grpId="0"/>
      <p:bldP spid="51" grpId="0" animBg="1"/>
      <p:bldP spid="52" grpId="0"/>
      <p:bldP spid="53" grpId="0" animBg="1"/>
      <p:bldP spid="53" grpId="1" animBg="1"/>
      <p:bldP spid="54" grpId="0"/>
      <p:bldP spid="55" grpId="0"/>
      <p:bldP spid="27" grpId="0" animBg="1"/>
      <p:bldP spid="29" grpId="0"/>
      <p:bldP spid="30" grpId="0" animBg="1"/>
      <p:bldP spid="30" grpId="1" animBg="1"/>
      <p:bldP spid="33" grpId="0" animBg="1"/>
      <p:bldP spid="34" grpId="0"/>
      <p:bldP spid="36" grpId="0" animBg="1"/>
      <p:bldP spid="36" grpId="1" animBg="1"/>
      <p:bldP spid="38" grpId="0" animBg="1"/>
      <p:bldP spid="39" grpId="0"/>
      <p:bldP spid="40" grpId="0" animBg="1"/>
      <p:bldP spid="40" grpId="1" animBg="1"/>
      <p:bldP spid="41" grpId="0" animBg="1"/>
      <p:bldP spid="42" grpId="0"/>
      <p:bldP spid="43" grpId="0" animBg="1"/>
      <p:bldP spid="15" grpId="0"/>
      <p:bldP spid="17" grpId="0"/>
      <p:bldP spid="18" grpId="0"/>
      <p:bldP spid="19" grpId="0"/>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143912"/>
            <a:ext cx="11248101" cy="652486"/>
          </a:xfrm>
        </p:spPr>
        <p:txBody>
          <a:bodyPr/>
          <a:lstStyle/>
          <a:p>
            <a:r>
              <a:rPr lang="en-US" dirty="0"/>
              <a:t>Intel Final</a:t>
            </a:r>
            <a:r>
              <a:rPr lang="en-US" baseline="0" dirty="0"/>
              <a:t> Slide</a:t>
            </a:r>
            <a:endParaRPr lang="en-US" dirty="0"/>
          </a:p>
        </p:txBody>
      </p:sp>
    </p:spTree>
    <p:extLst>
      <p:ext uri="{BB962C8B-B14F-4D97-AF65-F5344CB8AC3E}">
        <p14:creationId xmlns:p14="http://schemas.microsoft.com/office/powerpoint/2010/main" val="386378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9405E35-C08D-4F80-A137-036B28E78684}"/>
              </a:ext>
            </a:extLst>
          </p:cNvPr>
          <p:cNvPicPr>
            <a:picLocks noChangeAspect="1"/>
          </p:cNvPicPr>
          <p:nvPr/>
        </p:nvPicPr>
        <p:blipFill rotWithShape="1">
          <a:blip r:embed="rId3"/>
          <a:srcRect t="2227" b="18911"/>
          <a:stretch/>
        </p:blipFill>
        <p:spPr>
          <a:xfrm flipH="1">
            <a:off x="0" y="-1"/>
            <a:ext cx="12192000" cy="6407340"/>
          </a:xfrm>
          <a:prstGeom prst="rect">
            <a:avLst/>
          </a:prstGeom>
        </p:spPr>
      </p:pic>
      <p:sp>
        <p:nvSpPr>
          <p:cNvPr id="21" name="Rectangle 20">
            <a:extLst>
              <a:ext uri="{FF2B5EF4-FFF2-40B4-BE49-F238E27FC236}">
                <a16:creationId xmlns:a16="http://schemas.microsoft.com/office/drawing/2014/main" id="{CD352CD5-70E2-4791-B274-DE988574DD33}"/>
              </a:ext>
            </a:extLst>
          </p:cNvPr>
          <p:cNvSpPr/>
          <p:nvPr/>
        </p:nvSpPr>
        <p:spPr>
          <a:xfrm rot="5400000">
            <a:off x="4174364" y="-4174366"/>
            <a:ext cx="3843265" cy="12191999"/>
          </a:xfrm>
          <a:prstGeom prst="rect">
            <a:avLst/>
          </a:prstGeom>
          <a:gradFill flip="none" rotWithShape="1">
            <a:gsLst>
              <a:gs pos="0">
                <a:schemeClr val="bg1">
                  <a:alpha val="6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endParaRPr lang="en-US" sz="2400" dirty="0">
              <a:solidFill>
                <a:prstClr val="white"/>
              </a:solidFill>
              <a:latin typeface="Intel Clear"/>
            </a:endParaRPr>
          </a:p>
        </p:txBody>
      </p:sp>
      <p:sp>
        <p:nvSpPr>
          <p:cNvPr id="2" name="Title 1">
            <a:extLst>
              <a:ext uri="{FF2B5EF4-FFF2-40B4-BE49-F238E27FC236}">
                <a16:creationId xmlns:a16="http://schemas.microsoft.com/office/drawing/2014/main" id="{1EE04D7C-934C-4C06-8A1D-628D6E71A659}"/>
              </a:ext>
            </a:extLst>
          </p:cNvPr>
          <p:cNvSpPr>
            <a:spLocks noGrp="1"/>
          </p:cNvSpPr>
          <p:nvPr>
            <p:ph type="title"/>
          </p:nvPr>
        </p:nvSpPr>
        <p:spPr>
          <a:xfrm>
            <a:off x="471950" y="304701"/>
            <a:ext cx="11248101" cy="652486"/>
          </a:xfrm>
        </p:spPr>
        <p:txBody>
          <a:bodyPr/>
          <a:lstStyle/>
          <a:p>
            <a:r>
              <a:rPr lang="en-US" kern="0" dirty="0">
                <a:solidFill>
                  <a:schemeClr val="tx1"/>
                </a:solidFill>
                <a:cs typeface="Arial"/>
              </a:rPr>
              <a:t>Delivering a Unified, Seamless IoT Developer Experience</a:t>
            </a:r>
            <a:endParaRPr lang="en-US" dirty="0">
              <a:solidFill>
                <a:schemeClr val="tx1"/>
              </a:solidFill>
            </a:endParaRPr>
          </a:p>
        </p:txBody>
      </p:sp>
      <p:grpSp>
        <p:nvGrpSpPr>
          <p:cNvPr id="3" name="Group 2">
            <a:extLst>
              <a:ext uri="{FF2B5EF4-FFF2-40B4-BE49-F238E27FC236}">
                <a16:creationId xmlns:a16="http://schemas.microsoft.com/office/drawing/2014/main" id="{EABB6D39-2BB3-4787-932E-3B7E9ACB3E61}"/>
              </a:ext>
            </a:extLst>
          </p:cNvPr>
          <p:cNvGrpSpPr/>
          <p:nvPr/>
        </p:nvGrpSpPr>
        <p:grpSpPr>
          <a:xfrm>
            <a:off x="5185839" y="1671289"/>
            <a:ext cx="6711092" cy="3695134"/>
            <a:chOff x="5185839" y="1671289"/>
            <a:chExt cx="6711092" cy="3695134"/>
          </a:xfrm>
        </p:grpSpPr>
        <p:sp>
          <p:nvSpPr>
            <p:cNvPr id="10" name="Rounded Rectangle 15">
              <a:extLst>
                <a:ext uri="{FF2B5EF4-FFF2-40B4-BE49-F238E27FC236}">
                  <a16:creationId xmlns:a16="http://schemas.microsoft.com/office/drawing/2014/main" id="{99BDB82C-2B0D-4442-8568-B80922E9A94C}"/>
                </a:ext>
              </a:extLst>
            </p:cNvPr>
            <p:cNvSpPr/>
            <p:nvPr/>
          </p:nvSpPr>
          <p:spPr>
            <a:xfrm rot="16200000">
              <a:off x="6919711" y="389203"/>
              <a:ext cx="3695134" cy="6259306"/>
            </a:xfrm>
            <a:prstGeom prst="roundRect">
              <a:avLst>
                <a:gd name="adj" fmla="val 1342"/>
              </a:avLst>
            </a:prstGeom>
            <a:gradFill>
              <a:gsLst>
                <a:gs pos="0">
                  <a:schemeClr val="bg2"/>
                </a:gs>
                <a:gs pos="50000">
                  <a:schemeClr val="bg2">
                    <a:alpha val="69000"/>
                  </a:schemeClr>
                </a:gs>
                <a:gs pos="100000">
                  <a:schemeClr val="accent1">
                    <a:tint val="23500"/>
                    <a:satMod val="160000"/>
                    <a:alpha val="34000"/>
                  </a:schemeClr>
                </a:gs>
              </a:gsLst>
              <a:lin ang="5400000" scaled="0"/>
            </a:gradFill>
            <a:ln w="9525">
              <a:gradFill flip="none" rotWithShape="1">
                <a:gsLst>
                  <a:gs pos="0">
                    <a:schemeClr val="accent2"/>
                  </a:gs>
                  <a:gs pos="100000">
                    <a:schemeClr val="accent1">
                      <a:tint val="23500"/>
                      <a:satMod val="160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1219170"/>
              <a:endParaRPr lang="en-US" sz="1400" dirty="0">
                <a:solidFill>
                  <a:prstClr val="white"/>
                </a:solidFill>
                <a:latin typeface="Intel Clear"/>
              </a:endParaRPr>
            </a:p>
          </p:txBody>
        </p:sp>
        <p:sp>
          <p:nvSpPr>
            <p:cNvPr id="11" name="TextBox 10">
              <a:extLst>
                <a:ext uri="{FF2B5EF4-FFF2-40B4-BE49-F238E27FC236}">
                  <a16:creationId xmlns:a16="http://schemas.microsoft.com/office/drawing/2014/main" id="{12DBE1DC-BADA-4A45-A951-A5C906B38737}"/>
                </a:ext>
              </a:extLst>
            </p:cNvPr>
            <p:cNvSpPr txBox="1"/>
            <p:nvPr/>
          </p:nvSpPr>
          <p:spPr>
            <a:xfrm>
              <a:off x="8059497" y="1922722"/>
              <a:ext cx="3083930" cy="938719"/>
            </a:xfrm>
            <a:prstGeom prst="rect">
              <a:avLst/>
            </a:prstGeom>
            <a:noFill/>
          </p:spPr>
          <p:txBody>
            <a:bodyPr wrap="square" rtlCol="0">
              <a:spAutoFit/>
            </a:bodyPr>
            <a:lstStyle/>
            <a:p>
              <a:pPr defTabSz="1219170">
                <a:lnSpc>
                  <a:spcPts val="2200"/>
                </a:lnSpc>
              </a:pPr>
              <a:r>
                <a:rPr lang="en-US" sz="2000" b="1" dirty="0">
                  <a:solidFill>
                    <a:prstClr val="white"/>
                  </a:solidFill>
                </a:rPr>
                <a:t>in understanding, </a:t>
              </a:r>
              <a:br>
                <a:rPr lang="en-US" sz="2000" b="1" dirty="0">
                  <a:solidFill>
                    <a:prstClr val="white"/>
                  </a:solidFill>
                </a:rPr>
              </a:br>
              <a:r>
                <a:rPr lang="en-US" sz="2000" b="1" dirty="0">
                  <a:solidFill>
                    <a:prstClr val="white"/>
                  </a:solidFill>
                </a:rPr>
                <a:t>addressing IoT </a:t>
              </a:r>
              <a:br>
                <a:rPr lang="en-US" sz="2000" b="1" dirty="0">
                  <a:solidFill>
                    <a:prstClr val="white"/>
                  </a:solidFill>
                </a:rPr>
              </a:br>
              <a:r>
                <a:rPr lang="en-US" sz="2000" b="1" dirty="0">
                  <a:solidFill>
                    <a:prstClr val="white"/>
                  </a:solidFill>
                </a:rPr>
                <a:t>developer challenges</a:t>
              </a:r>
            </a:p>
          </p:txBody>
        </p:sp>
        <p:sp>
          <p:nvSpPr>
            <p:cNvPr id="12" name="TextBox 11">
              <a:extLst>
                <a:ext uri="{FF2B5EF4-FFF2-40B4-BE49-F238E27FC236}">
                  <a16:creationId xmlns:a16="http://schemas.microsoft.com/office/drawing/2014/main" id="{46AE31CE-48B7-4930-9AFE-291D02965DC6}"/>
                </a:ext>
              </a:extLst>
            </p:cNvPr>
            <p:cNvSpPr txBox="1"/>
            <p:nvPr/>
          </p:nvSpPr>
          <p:spPr>
            <a:xfrm>
              <a:off x="8059497" y="2990446"/>
              <a:ext cx="2545789" cy="656590"/>
            </a:xfrm>
            <a:prstGeom prst="rect">
              <a:avLst/>
            </a:prstGeom>
            <a:noFill/>
          </p:spPr>
          <p:txBody>
            <a:bodyPr wrap="square" rtlCol="0">
              <a:spAutoFit/>
            </a:bodyPr>
            <a:lstStyle/>
            <a:p>
              <a:pPr defTabSz="1219170">
                <a:lnSpc>
                  <a:spcPts val="2200"/>
                </a:lnSpc>
              </a:pPr>
              <a:r>
                <a:rPr lang="en-US" sz="2000" b="1" dirty="0">
                  <a:solidFill>
                    <a:prstClr val="white"/>
                  </a:solidFill>
                </a:rPr>
                <a:t>the development </a:t>
              </a:r>
              <a:br>
                <a:rPr lang="en-US" sz="2000" b="1" dirty="0">
                  <a:solidFill>
                    <a:prstClr val="white"/>
                  </a:solidFill>
                </a:rPr>
              </a:br>
              <a:r>
                <a:rPr lang="en-US" sz="2000" b="1" dirty="0">
                  <a:solidFill>
                    <a:prstClr val="white"/>
                  </a:solidFill>
                </a:rPr>
                <a:t>process</a:t>
              </a:r>
            </a:p>
          </p:txBody>
        </p:sp>
        <p:sp>
          <p:nvSpPr>
            <p:cNvPr id="13" name="TextBox 12">
              <a:extLst>
                <a:ext uri="{FF2B5EF4-FFF2-40B4-BE49-F238E27FC236}">
                  <a16:creationId xmlns:a16="http://schemas.microsoft.com/office/drawing/2014/main" id="{E66674D2-00F2-444A-AEEB-FF3FA50D87B3}"/>
                </a:ext>
              </a:extLst>
            </p:cNvPr>
            <p:cNvSpPr txBox="1"/>
            <p:nvPr/>
          </p:nvSpPr>
          <p:spPr>
            <a:xfrm>
              <a:off x="8059495" y="3766582"/>
              <a:ext cx="2038277" cy="656590"/>
            </a:xfrm>
            <a:prstGeom prst="rect">
              <a:avLst/>
            </a:prstGeom>
            <a:noFill/>
          </p:spPr>
          <p:txBody>
            <a:bodyPr wrap="square" rtlCol="0">
              <a:spAutoFit/>
            </a:bodyPr>
            <a:lstStyle/>
            <a:p>
              <a:pPr defTabSz="1219170">
                <a:lnSpc>
                  <a:spcPts val="2200"/>
                </a:lnSpc>
              </a:pPr>
              <a:r>
                <a:rPr lang="en-US" sz="2000" b="1" dirty="0">
                  <a:solidFill>
                    <a:prstClr val="white"/>
                  </a:solidFill>
                </a:rPr>
                <a:t>out-of-box </a:t>
              </a:r>
              <a:br>
                <a:rPr lang="en-US" sz="2000" b="1" dirty="0">
                  <a:solidFill>
                    <a:prstClr val="white"/>
                  </a:solidFill>
                </a:rPr>
              </a:br>
              <a:r>
                <a:rPr lang="en-US" sz="2000" b="1" dirty="0">
                  <a:solidFill>
                    <a:prstClr val="white"/>
                  </a:solidFill>
                </a:rPr>
                <a:t>experiences</a:t>
              </a:r>
            </a:p>
          </p:txBody>
        </p:sp>
        <p:sp>
          <p:nvSpPr>
            <p:cNvPr id="14" name="TextBox 13">
              <a:extLst>
                <a:ext uri="{FF2B5EF4-FFF2-40B4-BE49-F238E27FC236}">
                  <a16:creationId xmlns:a16="http://schemas.microsoft.com/office/drawing/2014/main" id="{74846D46-98A5-4A1E-8078-B45021BDE10F}"/>
                </a:ext>
              </a:extLst>
            </p:cNvPr>
            <p:cNvSpPr txBox="1"/>
            <p:nvPr/>
          </p:nvSpPr>
          <p:spPr>
            <a:xfrm>
              <a:off x="8102816" y="4515879"/>
              <a:ext cx="3541193" cy="656590"/>
            </a:xfrm>
            <a:prstGeom prst="rect">
              <a:avLst/>
            </a:prstGeom>
            <a:noFill/>
          </p:spPr>
          <p:txBody>
            <a:bodyPr wrap="square" rtlCol="0">
              <a:spAutoFit/>
            </a:bodyPr>
            <a:lstStyle/>
            <a:p>
              <a:pPr defTabSz="1219170">
                <a:lnSpc>
                  <a:spcPts val="2200"/>
                </a:lnSpc>
              </a:pPr>
              <a:r>
                <a:rPr lang="en-US" sz="2000" b="1" dirty="0">
                  <a:solidFill>
                    <a:prstClr val="white"/>
                  </a:solidFill>
                </a:rPr>
                <a:t>for ease of use, consistency, and compatibility</a:t>
              </a:r>
            </a:p>
          </p:txBody>
        </p:sp>
        <p:sp>
          <p:nvSpPr>
            <p:cNvPr id="16" name="Rectangle 15">
              <a:extLst>
                <a:ext uri="{FF2B5EF4-FFF2-40B4-BE49-F238E27FC236}">
                  <a16:creationId xmlns:a16="http://schemas.microsoft.com/office/drawing/2014/main" id="{D1620322-7C93-4FF7-805E-963D8B61C251}"/>
                </a:ext>
              </a:extLst>
            </p:cNvPr>
            <p:cNvSpPr/>
            <p:nvPr/>
          </p:nvSpPr>
          <p:spPr>
            <a:xfrm>
              <a:off x="5848044" y="4596304"/>
              <a:ext cx="2110392" cy="528350"/>
            </a:xfrm>
            <a:prstGeom prst="rect">
              <a:avLst/>
            </a:prstGeom>
          </p:spPr>
          <p:txBody>
            <a:bodyPr wrap="square">
              <a:spAutoFit/>
            </a:bodyPr>
            <a:lstStyle/>
            <a:p>
              <a:pPr algn="r" defTabSz="1219170">
                <a:lnSpc>
                  <a:spcPts val="3400"/>
                </a:lnSpc>
              </a:pPr>
              <a:r>
                <a:rPr lang="en-US" sz="4000" dirty="0">
                  <a:solidFill>
                    <a:srgbClr val="00AEEF">
                      <a:lumMod val="40000"/>
                      <a:lumOff val="60000"/>
                    </a:srgbClr>
                  </a:solidFill>
                  <a:latin typeface="Intel Clear Pro"/>
                </a:rPr>
                <a:t>simplified</a:t>
              </a:r>
              <a:endParaRPr lang="en-US" sz="4000" dirty="0">
                <a:solidFill>
                  <a:prstClr val="white"/>
                </a:solidFill>
                <a:latin typeface="Intel Clear Pro"/>
              </a:endParaRPr>
            </a:p>
          </p:txBody>
        </p:sp>
        <p:sp>
          <p:nvSpPr>
            <p:cNvPr id="17" name="Rectangle 16">
              <a:extLst>
                <a:ext uri="{FF2B5EF4-FFF2-40B4-BE49-F238E27FC236}">
                  <a16:creationId xmlns:a16="http://schemas.microsoft.com/office/drawing/2014/main" id="{44113ECF-77DE-4858-AE0B-36687CECAB27}"/>
                </a:ext>
              </a:extLst>
            </p:cNvPr>
            <p:cNvSpPr/>
            <p:nvPr/>
          </p:nvSpPr>
          <p:spPr>
            <a:xfrm>
              <a:off x="5396260" y="1924755"/>
              <a:ext cx="2562176" cy="964367"/>
            </a:xfrm>
            <a:prstGeom prst="rect">
              <a:avLst/>
            </a:prstGeom>
          </p:spPr>
          <p:txBody>
            <a:bodyPr wrap="square">
              <a:spAutoFit/>
            </a:bodyPr>
            <a:lstStyle/>
            <a:p>
              <a:pPr algn="r" defTabSz="1219170">
                <a:lnSpc>
                  <a:spcPts val="3400"/>
                </a:lnSpc>
              </a:pPr>
              <a:r>
                <a:rPr lang="en-US" sz="4000" dirty="0">
                  <a:solidFill>
                    <a:srgbClr val="00AEEF">
                      <a:lumMod val="40000"/>
                      <a:lumOff val="60000"/>
                    </a:srgbClr>
                  </a:solidFill>
                  <a:latin typeface="Intel Clear Pro"/>
                </a:rPr>
                <a:t>DEEP </a:t>
              </a:r>
              <a:br>
                <a:rPr lang="en-US" sz="4000" dirty="0">
                  <a:solidFill>
                    <a:srgbClr val="00AEEF">
                      <a:lumMod val="40000"/>
                      <a:lumOff val="60000"/>
                    </a:srgbClr>
                  </a:solidFill>
                  <a:latin typeface="Intel Clear Pro"/>
                </a:rPr>
              </a:br>
              <a:r>
                <a:rPr lang="en-US" sz="4000" dirty="0">
                  <a:solidFill>
                    <a:srgbClr val="00AEEF">
                      <a:lumMod val="40000"/>
                      <a:lumOff val="60000"/>
                    </a:srgbClr>
                  </a:solidFill>
                  <a:latin typeface="Intel Clear Pro"/>
                </a:rPr>
                <a:t>INVESTMENT</a:t>
              </a:r>
              <a:endParaRPr lang="en-US" sz="4000" dirty="0">
                <a:solidFill>
                  <a:prstClr val="white"/>
                </a:solidFill>
                <a:latin typeface="Intel Clear Pro"/>
              </a:endParaRPr>
            </a:p>
          </p:txBody>
        </p:sp>
        <p:sp>
          <p:nvSpPr>
            <p:cNvPr id="18" name="Rectangle 17">
              <a:extLst>
                <a:ext uri="{FF2B5EF4-FFF2-40B4-BE49-F238E27FC236}">
                  <a16:creationId xmlns:a16="http://schemas.microsoft.com/office/drawing/2014/main" id="{7A9617A7-A0B3-4946-B500-3464A0050E9B}"/>
                </a:ext>
              </a:extLst>
            </p:cNvPr>
            <p:cNvSpPr/>
            <p:nvPr/>
          </p:nvSpPr>
          <p:spPr>
            <a:xfrm>
              <a:off x="5185839" y="3073417"/>
              <a:ext cx="2772597" cy="528350"/>
            </a:xfrm>
            <a:prstGeom prst="rect">
              <a:avLst/>
            </a:prstGeom>
          </p:spPr>
          <p:txBody>
            <a:bodyPr wrap="square">
              <a:spAutoFit/>
            </a:bodyPr>
            <a:lstStyle/>
            <a:p>
              <a:pPr algn="r" defTabSz="1219170">
                <a:lnSpc>
                  <a:spcPts val="3400"/>
                </a:lnSpc>
              </a:pPr>
              <a:r>
                <a:rPr lang="en-US" sz="4000" dirty="0">
                  <a:solidFill>
                    <a:srgbClr val="00AEEF">
                      <a:lumMod val="40000"/>
                      <a:lumOff val="60000"/>
                    </a:srgbClr>
                  </a:solidFill>
                  <a:latin typeface="Intel Clear Pro"/>
                </a:rPr>
                <a:t>ACCELERATING</a:t>
              </a:r>
              <a:endParaRPr lang="en-US" sz="4000" dirty="0">
                <a:solidFill>
                  <a:prstClr val="white"/>
                </a:solidFill>
                <a:latin typeface="Intel Clear Pro"/>
              </a:endParaRPr>
            </a:p>
          </p:txBody>
        </p:sp>
        <p:sp>
          <p:nvSpPr>
            <p:cNvPr id="19" name="Rectangle 18">
              <a:extLst>
                <a:ext uri="{FF2B5EF4-FFF2-40B4-BE49-F238E27FC236}">
                  <a16:creationId xmlns:a16="http://schemas.microsoft.com/office/drawing/2014/main" id="{B3E5C5E1-178A-46B8-8DFE-CD5A02D73437}"/>
                </a:ext>
              </a:extLst>
            </p:cNvPr>
            <p:cNvSpPr/>
            <p:nvPr/>
          </p:nvSpPr>
          <p:spPr>
            <a:xfrm>
              <a:off x="5637624" y="3854279"/>
              <a:ext cx="2320812" cy="528350"/>
            </a:xfrm>
            <a:prstGeom prst="rect">
              <a:avLst/>
            </a:prstGeom>
          </p:spPr>
          <p:txBody>
            <a:bodyPr wrap="square">
              <a:spAutoFit/>
            </a:bodyPr>
            <a:lstStyle/>
            <a:p>
              <a:pPr algn="r" defTabSz="1219170">
                <a:lnSpc>
                  <a:spcPts val="3400"/>
                </a:lnSpc>
              </a:pPr>
              <a:r>
                <a:rPr lang="en-US" sz="4000" dirty="0">
                  <a:solidFill>
                    <a:srgbClr val="00AEEF">
                      <a:lumMod val="40000"/>
                      <a:lumOff val="60000"/>
                    </a:srgbClr>
                  </a:solidFill>
                  <a:latin typeface="Intel Clear Pro"/>
                </a:rPr>
                <a:t>AMAZING</a:t>
              </a:r>
              <a:endParaRPr lang="en-US" sz="4000" dirty="0">
                <a:solidFill>
                  <a:prstClr val="white"/>
                </a:solidFill>
                <a:latin typeface="Intel Clear Pro"/>
              </a:endParaRPr>
            </a:p>
          </p:txBody>
        </p:sp>
      </p:grpSp>
      <p:sp>
        <p:nvSpPr>
          <p:cNvPr id="15" name="Slide Number Placeholder 4">
            <a:extLst>
              <a:ext uri="{FF2B5EF4-FFF2-40B4-BE49-F238E27FC236}">
                <a16:creationId xmlns:a16="http://schemas.microsoft.com/office/drawing/2014/main" id="{E0143BCE-5809-4339-B731-3ED1FCB5CB9A}"/>
              </a:ext>
            </a:extLst>
          </p:cNvPr>
          <p:cNvSpPr>
            <a:spLocks noGrp="1"/>
          </p:cNvSpPr>
          <p:nvPr>
            <p:ph type="sldNum" sz="quarter" idx="14"/>
          </p:nvPr>
        </p:nvSpPr>
        <p:spPr>
          <a:xfrm>
            <a:off x="11797792"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p:spTree>
    <p:extLst>
      <p:ext uri="{BB962C8B-B14F-4D97-AF65-F5344CB8AC3E}">
        <p14:creationId xmlns:p14="http://schemas.microsoft.com/office/powerpoint/2010/main" val="338555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55" y="317181"/>
            <a:ext cx="10863986" cy="652486"/>
          </a:xfrm>
        </p:spPr>
        <p:txBody>
          <a:bodyPr/>
          <a:lstStyle/>
          <a:p>
            <a:r>
              <a:rPr lang="en-US" dirty="0"/>
              <a:t>Comprehensive portfolio of developer resources</a:t>
            </a:r>
          </a:p>
        </p:txBody>
      </p:sp>
      <p:sp>
        <p:nvSpPr>
          <p:cNvPr id="27" name="Rounded Rectangle 50">
            <a:extLst>
              <a:ext uri="{FF2B5EF4-FFF2-40B4-BE49-F238E27FC236}">
                <a16:creationId xmlns:a16="http://schemas.microsoft.com/office/drawing/2014/main" id="{E269E63E-C4AD-4DDC-A199-5D6645A42CD6}"/>
              </a:ext>
            </a:extLst>
          </p:cNvPr>
          <p:cNvSpPr/>
          <p:nvPr/>
        </p:nvSpPr>
        <p:spPr>
          <a:xfrm>
            <a:off x="481255" y="1414996"/>
            <a:ext cx="7898424" cy="4693381"/>
          </a:xfrm>
          <a:prstGeom prst="roundRect">
            <a:avLst>
              <a:gd name="adj" fmla="val 1858"/>
            </a:avLst>
          </a:prstGeom>
          <a:solidFill>
            <a:schemeClr val="bg2">
              <a:alpha val="50000"/>
            </a:schemeClr>
          </a:solidFill>
          <a:ln w="9525" cap="flat" cmpd="sng" algn="ctr">
            <a:solidFill>
              <a:schemeClr val="accent2"/>
            </a:solidFill>
            <a:prstDash val="solid"/>
          </a:ln>
          <a:effectLst/>
        </p:spPr>
        <p:txBody>
          <a:bodyPr tIns="0" rtlCol="0" anchor="t" anchorCtr="0"/>
          <a:lstStyle/>
          <a:p>
            <a:pPr algn="ctr" defTabSz="1219170">
              <a:defRPr/>
            </a:pPr>
            <a:endParaRPr lang="en-US" sz="3200" kern="0" dirty="0">
              <a:solidFill>
                <a:srgbClr val="00AEEF">
                  <a:lumMod val="40000"/>
                  <a:lumOff val="60000"/>
                </a:srgbClr>
              </a:solidFill>
              <a:latin typeface="Intel Clear Pro"/>
            </a:endParaRPr>
          </a:p>
        </p:txBody>
      </p:sp>
      <p:sp>
        <p:nvSpPr>
          <p:cNvPr id="28" name="Rectangle 27">
            <a:extLst>
              <a:ext uri="{FF2B5EF4-FFF2-40B4-BE49-F238E27FC236}">
                <a16:creationId xmlns:a16="http://schemas.microsoft.com/office/drawing/2014/main" id="{A7C03315-E453-441F-9D54-42C8FEC6F7EA}"/>
              </a:ext>
            </a:extLst>
          </p:cNvPr>
          <p:cNvSpPr/>
          <p:nvPr/>
        </p:nvSpPr>
        <p:spPr>
          <a:xfrm>
            <a:off x="2811780" y="1414996"/>
            <a:ext cx="2769326" cy="4693381"/>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50">
            <a:extLst>
              <a:ext uri="{FF2B5EF4-FFF2-40B4-BE49-F238E27FC236}">
                <a16:creationId xmlns:a16="http://schemas.microsoft.com/office/drawing/2014/main" id="{7C3D6061-1748-41B4-B891-A7C3618AF9B9}"/>
              </a:ext>
            </a:extLst>
          </p:cNvPr>
          <p:cNvSpPr/>
          <p:nvPr/>
        </p:nvSpPr>
        <p:spPr>
          <a:xfrm>
            <a:off x="481255" y="1414996"/>
            <a:ext cx="2241833" cy="4693381"/>
          </a:xfrm>
          <a:prstGeom prst="roundRect">
            <a:avLst>
              <a:gd name="adj" fmla="val 1858"/>
            </a:avLst>
          </a:prstGeom>
          <a:noFill/>
          <a:ln w="9525" cap="flat" cmpd="sng" algn="ctr">
            <a:noFill/>
            <a:prstDash val="solid"/>
          </a:ln>
          <a:effectLst/>
        </p:spPr>
        <p:txBody>
          <a:bodyPr tIns="0" rtlCol="0" anchor="t" anchorCtr="0"/>
          <a:lstStyle/>
          <a:p>
            <a:pPr algn="ctr" defTabSz="1219170">
              <a:defRPr/>
            </a:pPr>
            <a:endParaRPr lang="en-US" sz="3200" kern="0" dirty="0">
              <a:solidFill>
                <a:srgbClr val="00AEEF">
                  <a:lumMod val="40000"/>
                  <a:lumOff val="60000"/>
                </a:srgbClr>
              </a:solidFill>
              <a:latin typeface="Intel Clear Pro"/>
            </a:endParaRPr>
          </a:p>
        </p:txBody>
      </p:sp>
      <p:sp>
        <p:nvSpPr>
          <p:cNvPr id="30" name="Rounded Rectangle 50">
            <a:extLst>
              <a:ext uri="{FF2B5EF4-FFF2-40B4-BE49-F238E27FC236}">
                <a16:creationId xmlns:a16="http://schemas.microsoft.com/office/drawing/2014/main" id="{70496BE9-B009-42B7-BBDE-9B1126D7A161}"/>
              </a:ext>
            </a:extLst>
          </p:cNvPr>
          <p:cNvSpPr/>
          <p:nvPr/>
        </p:nvSpPr>
        <p:spPr>
          <a:xfrm>
            <a:off x="8588015" y="1414996"/>
            <a:ext cx="3106851" cy="4693381"/>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r>
              <a:rPr lang="en-US" sz="3200" kern="0" dirty="0">
                <a:solidFill>
                  <a:srgbClr val="00AEEF">
                    <a:lumMod val="40000"/>
                    <a:lumOff val="60000"/>
                  </a:srgbClr>
                </a:solidFill>
                <a:latin typeface="Intel Clear Pro"/>
              </a:rPr>
              <a:t>INTEL DEVELOPER ZONE</a:t>
            </a:r>
          </a:p>
        </p:txBody>
      </p:sp>
      <p:sp>
        <p:nvSpPr>
          <p:cNvPr id="31" name="Rounded Rectangle 50">
            <a:extLst>
              <a:ext uri="{FF2B5EF4-FFF2-40B4-BE49-F238E27FC236}">
                <a16:creationId xmlns:a16="http://schemas.microsoft.com/office/drawing/2014/main" id="{2BB603A2-A19D-4C04-9388-4BB9CF32B4FB}"/>
              </a:ext>
            </a:extLst>
          </p:cNvPr>
          <p:cNvSpPr/>
          <p:nvPr/>
        </p:nvSpPr>
        <p:spPr>
          <a:xfrm>
            <a:off x="5694595" y="1414996"/>
            <a:ext cx="2685084" cy="4693381"/>
          </a:xfrm>
          <a:prstGeom prst="roundRect">
            <a:avLst>
              <a:gd name="adj" fmla="val 1858"/>
            </a:avLst>
          </a:prstGeom>
          <a:noFill/>
          <a:ln w="9525" cap="flat" cmpd="sng" algn="ctr">
            <a:noFill/>
            <a:prstDash val="solid"/>
          </a:ln>
          <a:effectLst/>
        </p:spPr>
        <p:txBody>
          <a:bodyPr tIns="0" rtlCol="0" anchor="t" anchorCtr="0"/>
          <a:lstStyle/>
          <a:p>
            <a:pPr algn="ctr" defTabSz="1219170">
              <a:defRPr/>
            </a:pPr>
            <a:endParaRPr lang="en-US" sz="3200" kern="0" dirty="0">
              <a:solidFill>
                <a:srgbClr val="00AEEF">
                  <a:lumMod val="40000"/>
                  <a:lumOff val="60000"/>
                </a:srgbClr>
              </a:solidFill>
              <a:latin typeface="Intel Clear Pro"/>
            </a:endParaRPr>
          </a:p>
        </p:txBody>
      </p:sp>
      <p:pic>
        <p:nvPicPr>
          <p:cNvPr id="33" name="Picture 12" descr="Image result for intel system studio logo">
            <a:extLst>
              <a:ext uri="{FF2B5EF4-FFF2-40B4-BE49-F238E27FC236}">
                <a16:creationId xmlns:a16="http://schemas.microsoft.com/office/drawing/2014/main" id="{D3071ABB-96D2-4424-B400-EA35E8813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61" y="2173992"/>
            <a:ext cx="1264000" cy="158993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DD7BCBA0-6439-498E-B604-7298DF54B26E}"/>
              </a:ext>
            </a:extLst>
          </p:cNvPr>
          <p:cNvSpPr/>
          <p:nvPr/>
        </p:nvSpPr>
        <p:spPr>
          <a:xfrm>
            <a:off x="5854966" y="2075523"/>
            <a:ext cx="2286000" cy="350903"/>
          </a:xfrm>
          <a:prstGeom prst="rect">
            <a:avLst/>
          </a:prstGeom>
          <a:noFill/>
          <a:ln w="127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600" b="1" dirty="0">
                <a:solidFill>
                  <a:prstClr val="white"/>
                </a:solidFill>
                <a:latin typeface="Intel Clear"/>
              </a:rPr>
              <a:t>OpenVINO™ Toolkit</a:t>
            </a:r>
          </a:p>
        </p:txBody>
      </p:sp>
      <p:sp>
        <p:nvSpPr>
          <p:cNvPr id="35" name="Rectangle 34">
            <a:extLst>
              <a:ext uri="{FF2B5EF4-FFF2-40B4-BE49-F238E27FC236}">
                <a16:creationId xmlns:a16="http://schemas.microsoft.com/office/drawing/2014/main" id="{56A5446F-7B73-41D2-88C1-3359C5BC8F04}"/>
              </a:ext>
            </a:extLst>
          </p:cNvPr>
          <p:cNvSpPr/>
          <p:nvPr/>
        </p:nvSpPr>
        <p:spPr>
          <a:xfrm>
            <a:off x="5845287" y="5130061"/>
            <a:ext cx="2286000" cy="834420"/>
          </a:xfrm>
          <a:prstGeom prst="rect">
            <a:avLst/>
          </a:prstGeom>
          <a:noFill/>
          <a:ln w="127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1600" b="1" kern="0" dirty="0">
                <a:solidFill>
                  <a:schemeClr val="tx1"/>
                </a:solidFill>
              </a:rPr>
              <a:t>Intel® Active Management </a:t>
            </a:r>
          </a:p>
          <a:p>
            <a:pPr algn="ctr" defTabSz="1219170">
              <a:defRPr/>
            </a:pPr>
            <a:r>
              <a:rPr lang="en-US" sz="1600" b="1" kern="0" dirty="0">
                <a:solidFill>
                  <a:schemeClr val="tx1"/>
                </a:solidFill>
              </a:rPr>
              <a:t>Technology (AMT)</a:t>
            </a:r>
          </a:p>
        </p:txBody>
      </p:sp>
      <p:sp>
        <p:nvSpPr>
          <p:cNvPr id="36" name="Rectangle 35">
            <a:extLst>
              <a:ext uri="{FF2B5EF4-FFF2-40B4-BE49-F238E27FC236}">
                <a16:creationId xmlns:a16="http://schemas.microsoft.com/office/drawing/2014/main" id="{71F2FF01-682F-4841-81C2-E3F7596330E2}"/>
              </a:ext>
            </a:extLst>
          </p:cNvPr>
          <p:cNvSpPr/>
          <p:nvPr/>
        </p:nvSpPr>
        <p:spPr>
          <a:xfrm>
            <a:off x="5845287" y="2508786"/>
            <a:ext cx="2286000" cy="494314"/>
          </a:xfrm>
          <a:prstGeom prst="rect">
            <a:avLst/>
          </a:prstGeom>
          <a:noFill/>
          <a:ln w="127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1600" b="1" kern="0" dirty="0">
                <a:solidFill>
                  <a:schemeClr val="tx1"/>
                </a:solidFill>
              </a:rPr>
              <a:t>Intel® Edge Insights Software</a:t>
            </a:r>
          </a:p>
        </p:txBody>
      </p:sp>
      <p:pic>
        <p:nvPicPr>
          <p:cNvPr id="38" name="Picture 37">
            <a:extLst>
              <a:ext uri="{FF2B5EF4-FFF2-40B4-BE49-F238E27FC236}">
                <a16:creationId xmlns:a16="http://schemas.microsoft.com/office/drawing/2014/main" id="{AF1593E9-3A68-4DDA-B2A6-435A148F1ED4}"/>
              </a:ext>
            </a:extLst>
          </p:cNvPr>
          <p:cNvPicPr>
            <a:picLocks noChangeAspect="1"/>
          </p:cNvPicPr>
          <p:nvPr/>
        </p:nvPicPr>
        <p:blipFill>
          <a:blip r:embed="rId4"/>
          <a:stretch>
            <a:fillRect/>
          </a:stretch>
        </p:blipFill>
        <p:spPr>
          <a:xfrm>
            <a:off x="2883459" y="2075111"/>
            <a:ext cx="2474117" cy="1682400"/>
          </a:xfrm>
          <a:prstGeom prst="rect">
            <a:avLst/>
          </a:prstGeom>
        </p:spPr>
      </p:pic>
      <p:sp>
        <p:nvSpPr>
          <p:cNvPr id="39" name="Rectangle 38">
            <a:extLst>
              <a:ext uri="{FF2B5EF4-FFF2-40B4-BE49-F238E27FC236}">
                <a16:creationId xmlns:a16="http://schemas.microsoft.com/office/drawing/2014/main" id="{FD70DF3C-CF07-42D2-A805-AE242CE326F7}"/>
              </a:ext>
            </a:extLst>
          </p:cNvPr>
          <p:cNvSpPr/>
          <p:nvPr/>
        </p:nvSpPr>
        <p:spPr>
          <a:xfrm>
            <a:off x="5845287" y="3107025"/>
            <a:ext cx="2286000" cy="834420"/>
          </a:xfrm>
          <a:prstGeom prst="rect">
            <a:avLst/>
          </a:prstGeom>
          <a:noFill/>
          <a:ln w="127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600" b="1" dirty="0">
                <a:solidFill>
                  <a:prstClr val="white"/>
                </a:solidFill>
                <a:latin typeface="Intel Clear"/>
              </a:rPr>
              <a:t>Intel® Media SDK and</a:t>
            </a:r>
            <a:endParaRPr lang="en-US" sz="1600" dirty="0">
              <a:solidFill>
                <a:prstClr val="white"/>
              </a:solidFill>
              <a:latin typeface="Intel Clear"/>
            </a:endParaRPr>
          </a:p>
          <a:p>
            <a:pPr algn="ctr" defTabSz="1219170"/>
            <a:r>
              <a:rPr lang="en-US" sz="1600" b="1" dirty="0">
                <a:solidFill>
                  <a:schemeClr val="tx1"/>
                </a:solidFill>
                <a:latin typeface="Intel Clear"/>
              </a:rPr>
              <a:t>Intel® Media Server Studio</a:t>
            </a:r>
          </a:p>
        </p:txBody>
      </p:sp>
      <p:sp>
        <p:nvSpPr>
          <p:cNvPr id="40" name="Rectangle 39">
            <a:extLst>
              <a:ext uri="{FF2B5EF4-FFF2-40B4-BE49-F238E27FC236}">
                <a16:creationId xmlns:a16="http://schemas.microsoft.com/office/drawing/2014/main" id="{892064D2-9F02-4BF8-83AE-6C5A681E9B4D}"/>
              </a:ext>
            </a:extLst>
          </p:cNvPr>
          <p:cNvSpPr/>
          <p:nvPr/>
        </p:nvSpPr>
        <p:spPr>
          <a:xfrm>
            <a:off x="5851819" y="4074088"/>
            <a:ext cx="2286000" cy="923330"/>
          </a:xfrm>
          <a:prstGeom prst="rect">
            <a:avLst/>
          </a:prstGeom>
          <a:noFill/>
          <a:ln w="127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1600" b="1" dirty="0">
                <a:solidFill>
                  <a:prstClr val="white"/>
                </a:solidFill>
                <a:latin typeface="Intel Clear"/>
              </a:rPr>
              <a:t>Intel® SDK for OpenCL™ Applications</a:t>
            </a:r>
          </a:p>
        </p:txBody>
      </p:sp>
      <p:sp>
        <p:nvSpPr>
          <p:cNvPr id="41" name="Rectangle 40">
            <a:extLst>
              <a:ext uri="{FF2B5EF4-FFF2-40B4-BE49-F238E27FC236}">
                <a16:creationId xmlns:a16="http://schemas.microsoft.com/office/drawing/2014/main" id="{BA2D0DA9-8BAE-4FD6-A742-8442C1C6C0E3}"/>
              </a:ext>
            </a:extLst>
          </p:cNvPr>
          <p:cNvSpPr/>
          <p:nvPr/>
        </p:nvSpPr>
        <p:spPr>
          <a:xfrm>
            <a:off x="1188990" y="1365399"/>
            <a:ext cx="875561" cy="615553"/>
          </a:xfrm>
          <a:prstGeom prst="rect">
            <a:avLst/>
          </a:prstGeom>
        </p:spPr>
        <p:txBody>
          <a:bodyPr wrap="none">
            <a:spAutoFit/>
          </a:bodyPr>
          <a:lstStyle/>
          <a:p>
            <a:pPr algn="ctr" defTabSz="1219170">
              <a:defRPr/>
            </a:pPr>
            <a:r>
              <a:rPr lang="en-US" sz="3400" kern="0" dirty="0">
                <a:solidFill>
                  <a:srgbClr val="00AEEF">
                    <a:lumMod val="40000"/>
                    <a:lumOff val="60000"/>
                  </a:srgbClr>
                </a:solidFill>
                <a:latin typeface="Intel Clear Pro"/>
              </a:rPr>
              <a:t>ToolS</a:t>
            </a:r>
          </a:p>
        </p:txBody>
      </p:sp>
      <p:sp>
        <p:nvSpPr>
          <p:cNvPr id="42" name="Rectangle 41">
            <a:extLst>
              <a:ext uri="{FF2B5EF4-FFF2-40B4-BE49-F238E27FC236}">
                <a16:creationId xmlns:a16="http://schemas.microsoft.com/office/drawing/2014/main" id="{589D1699-C63E-4EC4-B246-128247FB335C}"/>
              </a:ext>
            </a:extLst>
          </p:cNvPr>
          <p:cNvSpPr/>
          <p:nvPr/>
        </p:nvSpPr>
        <p:spPr>
          <a:xfrm>
            <a:off x="6614599" y="1365399"/>
            <a:ext cx="755336" cy="615553"/>
          </a:xfrm>
          <a:prstGeom prst="rect">
            <a:avLst/>
          </a:prstGeom>
        </p:spPr>
        <p:txBody>
          <a:bodyPr wrap="none">
            <a:spAutoFit/>
          </a:bodyPr>
          <a:lstStyle/>
          <a:p>
            <a:pPr algn="ctr" defTabSz="1219170">
              <a:defRPr/>
            </a:pPr>
            <a:r>
              <a:rPr lang="en-US" sz="3400" kern="0" dirty="0">
                <a:solidFill>
                  <a:srgbClr val="00AEEF">
                    <a:lumMod val="40000"/>
                    <a:lumOff val="60000"/>
                  </a:srgbClr>
                </a:solidFill>
                <a:latin typeface="Intel Clear Pro"/>
              </a:rPr>
              <a:t>SDKS</a:t>
            </a:r>
          </a:p>
        </p:txBody>
      </p:sp>
      <p:sp>
        <p:nvSpPr>
          <p:cNvPr id="43" name="Rectangle 42">
            <a:extLst>
              <a:ext uri="{FF2B5EF4-FFF2-40B4-BE49-F238E27FC236}">
                <a16:creationId xmlns:a16="http://schemas.microsoft.com/office/drawing/2014/main" id="{ADD94120-20B8-403E-B577-C0A50F0B87B2}"/>
              </a:ext>
            </a:extLst>
          </p:cNvPr>
          <p:cNvSpPr/>
          <p:nvPr/>
        </p:nvSpPr>
        <p:spPr>
          <a:xfrm>
            <a:off x="3481492" y="1365399"/>
            <a:ext cx="1401346" cy="615553"/>
          </a:xfrm>
          <a:prstGeom prst="rect">
            <a:avLst/>
          </a:prstGeom>
        </p:spPr>
        <p:txBody>
          <a:bodyPr wrap="none">
            <a:spAutoFit/>
          </a:bodyPr>
          <a:lstStyle/>
          <a:p>
            <a:pPr algn="ctr" defTabSz="1219170">
              <a:defRPr/>
            </a:pPr>
            <a:r>
              <a:rPr lang="en-US" sz="3400" kern="0" dirty="0">
                <a:solidFill>
                  <a:srgbClr val="00AEEF">
                    <a:lumMod val="40000"/>
                    <a:lumOff val="60000"/>
                  </a:srgbClr>
                </a:solidFill>
                <a:latin typeface="Intel Clear Pro"/>
              </a:rPr>
              <a:t>Hardware</a:t>
            </a:r>
          </a:p>
        </p:txBody>
      </p:sp>
      <p:pic>
        <p:nvPicPr>
          <p:cNvPr id="44" name="Picture 43">
            <a:extLst>
              <a:ext uri="{FF2B5EF4-FFF2-40B4-BE49-F238E27FC236}">
                <a16:creationId xmlns:a16="http://schemas.microsoft.com/office/drawing/2014/main" id="{0B4AF8C2-F312-45B2-ACA5-6614C1229122}"/>
              </a:ext>
            </a:extLst>
          </p:cNvPr>
          <p:cNvPicPr>
            <a:picLocks noChangeAspect="1"/>
          </p:cNvPicPr>
          <p:nvPr/>
        </p:nvPicPr>
        <p:blipFill rotWithShape="1">
          <a:blip r:embed="rId5"/>
          <a:srcRect b="15028"/>
          <a:stretch/>
        </p:blipFill>
        <p:spPr>
          <a:xfrm>
            <a:off x="8790522" y="2075111"/>
            <a:ext cx="2706425" cy="3685219"/>
          </a:xfrm>
          <a:prstGeom prst="rect">
            <a:avLst/>
          </a:prstGeom>
        </p:spPr>
      </p:pic>
      <p:sp>
        <p:nvSpPr>
          <p:cNvPr id="45" name="Slide Number Placeholder 4">
            <a:extLst>
              <a:ext uri="{FF2B5EF4-FFF2-40B4-BE49-F238E27FC236}">
                <a16:creationId xmlns:a16="http://schemas.microsoft.com/office/drawing/2014/main" id="{3ED74A7D-0D3E-47B9-A187-847354E8C7BE}"/>
              </a:ext>
            </a:extLst>
          </p:cNvPr>
          <p:cNvSpPr>
            <a:spLocks noGrp="1"/>
          </p:cNvSpPr>
          <p:nvPr>
            <p:ph type="sldNum" sz="quarter" idx="14"/>
          </p:nvPr>
        </p:nvSpPr>
        <p:spPr>
          <a:xfrm>
            <a:off x="11797792"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a:t>
            </a:fld>
            <a:endParaRPr lang="en-US" dirty="0"/>
          </a:p>
        </p:txBody>
      </p:sp>
      <p:pic>
        <p:nvPicPr>
          <p:cNvPr id="1028" name="Picture 4" descr="https://software.intel.com/sites/default/files/managed/c7/4e/PSXE-Alt-300w.png">
            <a:extLst>
              <a:ext uri="{FF2B5EF4-FFF2-40B4-BE49-F238E27FC236}">
                <a16:creationId xmlns:a16="http://schemas.microsoft.com/office/drawing/2014/main" id="{300F7ABC-1EFE-4AE0-AC6A-AC014DD68B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511" y="4074088"/>
            <a:ext cx="28575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3A8BA5A-18DE-B240-81DE-176DCD6D9D17}"/>
              </a:ext>
            </a:extLst>
          </p:cNvPr>
          <p:cNvPicPr>
            <a:picLocks noChangeAspect="1"/>
          </p:cNvPicPr>
          <p:nvPr/>
        </p:nvPicPr>
        <p:blipFill>
          <a:blip r:embed="rId7"/>
          <a:stretch>
            <a:fillRect/>
          </a:stretch>
        </p:blipFill>
        <p:spPr>
          <a:xfrm flipH="1">
            <a:off x="3256000" y="4870001"/>
            <a:ext cx="1910011" cy="1146006"/>
          </a:xfrm>
          <a:prstGeom prst="rect">
            <a:avLst/>
          </a:prstGeom>
        </p:spPr>
      </p:pic>
      <p:pic>
        <p:nvPicPr>
          <p:cNvPr id="23" name="Picture 22">
            <a:extLst>
              <a:ext uri="{FF2B5EF4-FFF2-40B4-BE49-F238E27FC236}">
                <a16:creationId xmlns:a16="http://schemas.microsoft.com/office/drawing/2014/main" id="{6DC244D4-725D-2245-A783-2F118FD5FDA9}"/>
              </a:ext>
            </a:extLst>
          </p:cNvPr>
          <p:cNvPicPr>
            <a:picLocks noChangeAspect="1"/>
          </p:cNvPicPr>
          <p:nvPr/>
        </p:nvPicPr>
        <p:blipFill>
          <a:blip r:embed="rId8"/>
          <a:stretch>
            <a:fillRect/>
          </a:stretch>
        </p:blipFill>
        <p:spPr>
          <a:xfrm flipH="1">
            <a:off x="3280216" y="3807108"/>
            <a:ext cx="1832454" cy="952876"/>
          </a:xfrm>
          <a:prstGeom prst="rect">
            <a:avLst/>
          </a:prstGeom>
        </p:spPr>
      </p:pic>
    </p:spTree>
    <p:extLst>
      <p:ext uri="{BB962C8B-B14F-4D97-AF65-F5344CB8AC3E}">
        <p14:creationId xmlns:p14="http://schemas.microsoft.com/office/powerpoint/2010/main" val="123925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101D-7C12-F545-8521-C4101CBDEC91}"/>
              </a:ext>
            </a:extLst>
          </p:cNvPr>
          <p:cNvSpPr>
            <a:spLocks noGrp="1"/>
          </p:cNvSpPr>
          <p:nvPr>
            <p:ph type="title"/>
          </p:nvPr>
        </p:nvSpPr>
        <p:spPr/>
        <p:txBody>
          <a:bodyPr/>
          <a:lstStyle/>
          <a:p>
            <a:r>
              <a:rPr lang="en-US" dirty="0"/>
              <a:t>Fast Prototyping and Rich Optimization with Choice of Tools</a:t>
            </a:r>
          </a:p>
        </p:txBody>
      </p:sp>
      <p:sp>
        <p:nvSpPr>
          <p:cNvPr id="17" name="Circular Arrow 24">
            <a:extLst>
              <a:ext uri="{FF2B5EF4-FFF2-40B4-BE49-F238E27FC236}">
                <a16:creationId xmlns:a16="http://schemas.microsoft.com/office/drawing/2014/main" id="{33CE4F94-9690-4A3E-B9EA-CC4AC0D71CA5}"/>
              </a:ext>
            </a:extLst>
          </p:cNvPr>
          <p:cNvSpPr/>
          <p:nvPr/>
        </p:nvSpPr>
        <p:spPr>
          <a:xfrm rot="5400000">
            <a:off x="3150809" y="1102442"/>
            <a:ext cx="5164749" cy="5096963"/>
          </a:xfrm>
          <a:prstGeom prst="circularArrow">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Circular Arrow 25">
            <a:extLst>
              <a:ext uri="{FF2B5EF4-FFF2-40B4-BE49-F238E27FC236}">
                <a16:creationId xmlns:a16="http://schemas.microsoft.com/office/drawing/2014/main" id="{A6385A16-0114-4382-82EB-E2B97EE4EA8F}"/>
              </a:ext>
            </a:extLst>
          </p:cNvPr>
          <p:cNvSpPr/>
          <p:nvPr/>
        </p:nvSpPr>
        <p:spPr>
          <a:xfrm rot="16200000">
            <a:off x="3081559" y="1062959"/>
            <a:ext cx="5164749" cy="5096963"/>
          </a:xfrm>
          <a:prstGeom prst="circularArrow">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9" name="Picture 4" descr="Image result for arduino create logo">
            <a:extLst>
              <a:ext uri="{FF2B5EF4-FFF2-40B4-BE49-F238E27FC236}">
                <a16:creationId xmlns:a16="http://schemas.microsoft.com/office/drawing/2014/main" id="{5BA1F566-8663-48C0-AF4A-2E8ED3A051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677" y="2704357"/>
            <a:ext cx="1535261" cy="16874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AE33BDC-1132-4330-B49B-304B167ACFB9}"/>
              </a:ext>
            </a:extLst>
          </p:cNvPr>
          <p:cNvSpPr txBox="1"/>
          <p:nvPr/>
        </p:nvSpPr>
        <p:spPr>
          <a:xfrm>
            <a:off x="731780" y="2179389"/>
            <a:ext cx="2529304" cy="2893100"/>
          </a:xfrm>
          <a:prstGeom prst="rect">
            <a:avLst/>
          </a:prstGeom>
          <a:noFill/>
        </p:spPr>
        <p:txBody>
          <a:bodyPr wrap="square" rtlCol="0">
            <a:spAutoFit/>
          </a:bodyPr>
          <a:lstStyle/>
          <a:p>
            <a:pPr marL="228594" indent="-228594" defTabSz="1219170">
              <a:spcAft>
                <a:spcPts val="800"/>
              </a:spcAft>
              <a:buClr>
                <a:srgbClr val="B1BABF"/>
              </a:buClr>
              <a:buFont typeface="Wingdings" panose="05000000000000000000" pitchFamily="2" charset="2"/>
              <a:buChar char="§"/>
            </a:pPr>
            <a:r>
              <a:rPr lang="en-US" dirty="0">
                <a:solidFill>
                  <a:prstClr val="white"/>
                </a:solidFill>
                <a:latin typeface="Intel Clear"/>
              </a:rPr>
              <a:t>Rapid Prototyping</a:t>
            </a:r>
          </a:p>
          <a:p>
            <a:pPr marL="228594" indent="-228594" defTabSz="1219170">
              <a:spcAft>
                <a:spcPts val="800"/>
              </a:spcAft>
              <a:buClr>
                <a:srgbClr val="B1BABF"/>
              </a:buClr>
              <a:buFont typeface="Wingdings" panose="05000000000000000000" pitchFamily="2" charset="2"/>
              <a:buChar char="§"/>
            </a:pPr>
            <a:r>
              <a:rPr lang="en-US" dirty="0">
                <a:solidFill>
                  <a:prstClr val="white"/>
                </a:solidFill>
                <a:latin typeface="Intel Clear"/>
              </a:rPr>
              <a:t>Cloud-Based </a:t>
            </a:r>
            <a:br>
              <a:rPr lang="en-US" dirty="0">
                <a:solidFill>
                  <a:prstClr val="white"/>
                </a:solidFill>
                <a:latin typeface="Intel Clear"/>
              </a:rPr>
            </a:br>
            <a:r>
              <a:rPr lang="en-US" dirty="0">
                <a:solidFill>
                  <a:prstClr val="white"/>
                </a:solidFill>
                <a:latin typeface="Intel Clear"/>
              </a:rPr>
              <a:t>developer </a:t>
            </a:r>
            <a:br>
              <a:rPr lang="en-US" dirty="0">
                <a:solidFill>
                  <a:prstClr val="white"/>
                </a:solidFill>
                <a:latin typeface="Intel Clear"/>
              </a:rPr>
            </a:br>
            <a:r>
              <a:rPr lang="en-US" dirty="0">
                <a:solidFill>
                  <a:prstClr val="white"/>
                </a:solidFill>
                <a:latin typeface="Intel Clear"/>
              </a:rPr>
              <a:t>environment</a:t>
            </a:r>
          </a:p>
          <a:p>
            <a:pPr marL="228594" indent="-228594" defTabSz="1219170">
              <a:spcAft>
                <a:spcPts val="800"/>
              </a:spcAft>
              <a:buClr>
                <a:srgbClr val="B1BABF"/>
              </a:buClr>
              <a:buFont typeface="Wingdings" panose="05000000000000000000" pitchFamily="2" charset="2"/>
              <a:buChar char="§"/>
            </a:pPr>
            <a:r>
              <a:rPr lang="en-US" dirty="0">
                <a:solidFill>
                  <a:prstClr val="white"/>
                </a:solidFill>
                <a:latin typeface="Intel Clear"/>
              </a:rPr>
              <a:t>Easy Out of Box Experience</a:t>
            </a:r>
          </a:p>
          <a:p>
            <a:pPr marL="228594" indent="-228594" defTabSz="1219170">
              <a:spcAft>
                <a:spcPts val="800"/>
              </a:spcAft>
              <a:buClr>
                <a:srgbClr val="B1BABF"/>
              </a:buClr>
              <a:buFont typeface="Wingdings" panose="05000000000000000000" pitchFamily="2" charset="2"/>
              <a:buChar char="§"/>
            </a:pPr>
            <a:r>
              <a:rPr lang="en-US" dirty="0">
                <a:solidFill>
                  <a:prstClr val="white"/>
                </a:solidFill>
                <a:latin typeface="Intel Clear"/>
              </a:rPr>
              <a:t>Supports Intel </a:t>
            </a:r>
            <a:br>
              <a:rPr lang="en-US" dirty="0">
                <a:solidFill>
                  <a:prstClr val="white"/>
                </a:solidFill>
                <a:latin typeface="Intel Clear"/>
              </a:rPr>
            </a:br>
            <a:r>
              <a:rPr lang="en-US" dirty="0">
                <a:solidFill>
                  <a:prstClr val="white"/>
                </a:solidFill>
                <a:latin typeface="Intel Clear"/>
              </a:rPr>
              <a:t>based platforms </a:t>
            </a:r>
            <a:br>
              <a:rPr lang="en-US" dirty="0">
                <a:solidFill>
                  <a:prstClr val="white"/>
                </a:solidFill>
                <a:latin typeface="Intel Clear"/>
              </a:rPr>
            </a:br>
            <a:r>
              <a:rPr lang="en-US" dirty="0">
                <a:solidFill>
                  <a:prstClr val="white"/>
                </a:solidFill>
                <a:latin typeface="Intel Clear"/>
              </a:rPr>
              <a:t>running Linux  </a:t>
            </a:r>
          </a:p>
        </p:txBody>
      </p:sp>
      <p:pic>
        <p:nvPicPr>
          <p:cNvPr id="21" name="Picture 12" descr="Image result for intel system studio logo">
            <a:extLst>
              <a:ext uri="{FF2B5EF4-FFF2-40B4-BE49-F238E27FC236}">
                <a16:creationId xmlns:a16="http://schemas.microsoft.com/office/drawing/2014/main" id="{13DEB3D1-EB08-48A4-975F-3B4D2A2C4A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380" y="2504202"/>
            <a:ext cx="1535261" cy="19311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D7AB35B-430F-449E-986D-263BD18138D7}"/>
              </a:ext>
            </a:extLst>
          </p:cNvPr>
          <p:cNvSpPr txBox="1"/>
          <p:nvPr/>
        </p:nvSpPr>
        <p:spPr>
          <a:xfrm>
            <a:off x="8916445" y="2179389"/>
            <a:ext cx="3422052" cy="2893100"/>
          </a:xfrm>
          <a:prstGeom prst="rect">
            <a:avLst/>
          </a:prstGeom>
          <a:noFill/>
        </p:spPr>
        <p:txBody>
          <a:bodyPr wrap="square" rtlCol="0">
            <a:spAutoFit/>
          </a:bodyPr>
          <a:lstStyle/>
          <a:p>
            <a:pPr marL="228594" indent="-228594" defTabSz="1219170">
              <a:spcAft>
                <a:spcPts val="800"/>
              </a:spcAft>
              <a:buClr>
                <a:srgbClr val="B1BABF"/>
              </a:buClr>
              <a:buFont typeface="Wingdings" panose="05000000000000000000" pitchFamily="2" charset="2"/>
              <a:buChar char="§"/>
            </a:pPr>
            <a:r>
              <a:rPr lang="en-US" dirty="0">
                <a:solidFill>
                  <a:prstClr val="white"/>
                </a:solidFill>
                <a:latin typeface="Intel Clear"/>
              </a:rPr>
              <a:t>For Production </a:t>
            </a:r>
            <a:br>
              <a:rPr lang="en-US" dirty="0">
                <a:solidFill>
                  <a:prstClr val="white"/>
                </a:solidFill>
                <a:latin typeface="Intel Clear"/>
              </a:rPr>
            </a:br>
            <a:r>
              <a:rPr lang="en-US" dirty="0">
                <a:solidFill>
                  <a:prstClr val="white"/>
                </a:solidFill>
                <a:latin typeface="Intel Clear"/>
              </a:rPr>
              <a:t>and Performance Optimization</a:t>
            </a:r>
          </a:p>
          <a:p>
            <a:pPr marL="228594" indent="-228594" defTabSz="1219170">
              <a:spcAft>
                <a:spcPts val="800"/>
              </a:spcAft>
              <a:buClr>
                <a:srgbClr val="B1BABF"/>
              </a:buClr>
              <a:buFont typeface="Wingdings" panose="05000000000000000000" pitchFamily="2" charset="2"/>
              <a:buChar char="§"/>
            </a:pPr>
            <a:r>
              <a:rPr lang="en-US" dirty="0">
                <a:solidFill>
                  <a:prstClr val="white"/>
                </a:solidFill>
                <a:latin typeface="Intel Clear"/>
              </a:rPr>
              <a:t>Easy Migration From </a:t>
            </a:r>
            <a:br>
              <a:rPr lang="en-US" dirty="0">
                <a:solidFill>
                  <a:prstClr val="white"/>
                </a:solidFill>
                <a:latin typeface="Intel Clear"/>
              </a:rPr>
            </a:br>
            <a:r>
              <a:rPr lang="en-US" dirty="0">
                <a:solidFill>
                  <a:prstClr val="white"/>
                </a:solidFill>
                <a:latin typeface="Intel Clear"/>
              </a:rPr>
              <a:t>Arduino Create*</a:t>
            </a:r>
          </a:p>
          <a:p>
            <a:pPr marL="228594" indent="-228594" defTabSz="1219170">
              <a:spcAft>
                <a:spcPts val="800"/>
              </a:spcAft>
              <a:buClr>
                <a:srgbClr val="B1BABF"/>
              </a:buClr>
              <a:buFont typeface="Wingdings" panose="05000000000000000000" pitchFamily="2" charset="2"/>
              <a:buChar char="§"/>
            </a:pPr>
            <a:r>
              <a:rPr lang="en-US" dirty="0">
                <a:solidFill>
                  <a:prstClr val="white"/>
                </a:solidFill>
                <a:latin typeface="Intel Clear"/>
              </a:rPr>
              <a:t>Integrates Analyzers </a:t>
            </a:r>
            <a:br>
              <a:rPr lang="en-US" dirty="0">
                <a:solidFill>
                  <a:prstClr val="white"/>
                </a:solidFill>
                <a:latin typeface="Intel Clear"/>
              </a:rPr>
            </a:br>
            <a:r>
              <a:rPr lang="en-US" dirty="0">
                <a:solidFill>
                  <a:prstClr val="white"/>
                </a:solidFill>
                <a:latin typeface="Intel Clear"/>
              </a:rPr>
              <a:t>and Debug Tools</a:t>
            </a:r>
          </a:p>
          <a:p>
            <a:pPr marL="228594" indent="-228594" defTabSz="1219170">
              <a:spcAft>
                <a:spcPts val="800"/>
              </a:spcAft>
              <a:buClr>
                <a:srgbClr val="B1BABF"/>
              </a:buClr>
              <a:buFont typeface="Wingdings" panose="05000000000000000000" pitchFamily="2" charset="2"/>
              <a:buChar char="§"/>
            </a:pPr>
            <a:r>
              <a:rPr lang="en-US" dirty="0">
                <a:solidFill>
                  <a:prstClr val="white"/>
                </a:solidFill>
                <a:latin typeface="Intel Clear"/>
              </a:rPr>
              <a:t>Leverages Sample </a:t>
            </a:r>
            <a:br>
              <a:rPr lang="en-US" dirty="0">
                <a:solidFill>
                  <a:prstClr val="white"/>
                </a:solidFill>
                <a:latin typeface="Intel Clear"/>
              </a:rPr>
            </a:br>
            <a:r>
              <a:rPr lang="en-US" dirty="0">
                <a:solidFill>
                  <a:prstClr val="white"/>
                </a:solidFill>
                <a:latin typeface="Intel Clear"/>
              </a:rPr>
              <a:t>Codes in the Kit</a:t>
            </a:r>
          </a:p>
        </p:txBody>
      </p:sp>
      <p:sp>
        <p:nvSpPr>
          <p:cNvPr id="23" name="Slide Number Placeholder 4">
            <a:extLst>
              <a:ext uri="{FF2B5EF4-FFF2-40B4-BE49-F238E27FC236}">
                <a16:creationId xmlns:a16="http://schemas.microsoft.com/office/drawing/2014/main" id="{E583EABD-40FC-4914-B932-1DE198B1A588}"/>
              </a:ext>
            </a:extLst>
          </p:cNvPr>
          <p:cNvSpPr>
            <a:spLocks noGrp="1"/>
          </p:cNvSpPr>
          <p:nvPr>
            <p:ph type="sldNum" sz="quarter" idx="14"/>
          </p:nvPr>
        </p:nvSpPr>
        <p:spPr>
          <a:xfrm>
            <a:off x="11797792"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6</a:t>
            </a:fld>
            <a:endParaRPr lang="en-US" dirty="0"/>
          </a:p>
        </p:txBody>
      </p:sp>
    </p:spTree>
    <p:extLst>
      <p:ext uri="{BB962C8B-B14F-4D97-AF65-F5344CB8AC3E}">
        <p14:creationId xmlns:p14="http://schemas.microsoft.com/office/powerpoint/2010/main" val="20003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5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2FF-072A-1E41-8D34-FF5A4023DB19}"/>
              </a:ext>
            </a:extLst>
          </p:cNvPr>
          <p:cNvSpPr>
            <a:spLocks noGrp="1"/>
          </p:cNvSpPr>
          <p:nvPr>
            <p:ph type="title"/>
          </p:nvPr>
        </p:nvSpPr>
        <p:spPr/>
        <p:txBody>
          <a:bodyPr/>
          <a:lstStyle/>
          <a:p>
            <a:r>
              <a:rPr lang="en-US" dirty="0"/>
              <a:t>IEI* Tank AIOT Developer Kit</a:t>
            </a:r>
          </a:p>
        </p:txBody>
      </p:sp>
      <p:sp>
        <p:nvSpPr>
          <p:cNvPr id="3" name="Text Placeholder 2">
            <a:extLst>
              <a:ext uri="{FF2B5EF4-FFF2-40B4-BE49-F238E27FC236}">
                <a16:creationId xmlns:a16="http://schemas.microsoft.com/office/drawing/2014/main" id="{037513BD-54F9-834B-87B7-405C6AEF641F}"/>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20DE0670-2511-274F-BEAD-9DBC4E855348}"/>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7</a:t>
            </a:fld>
            <a:endParaRPr lang="en-US" dirty="0">
              <a:solidFill>
                <a:prstClr val="white"/>
              </a:solidFill>
            </a:endParaRPr>
          </a:p>
        </p:txBody>
      </p:sp>
      <p:sp>
        <p:nvSpPr>
          <p:cNvPr id="5" name="Content Placeholder 4">
            <a:extLst>
              <a:ext uri="{FF2B5EF4-FFF2-40B4-BE49-F238E27FC236}">
                <a16:creationId xmlns:a16="http://schemas.microsoft.com/office/drawing/2014/main" id="{DBFA89DE-5038-484B-84E3-5EEC7AD9C03F}"/>
              </a:ext>
            </a:extLst>
          </p:cNvPr>
          <p:cNvSpPr>
            <a:spLocks noGrp="1"/>
          </p:cNvSpPr>
          <p:nvPr>
            <p:ph sz="quarter" idx="15"/>
          </p:nvPr>
        </p:nvSpPr>
        <p:spPr/>
        <p:txBody>
          <a:bodyPr/>
          <a:lstStyle/>
          <a:p>
            <a:pPr marL="342900" indent="-342900">
              <a:buFont typeface="Arial" panose="020B0604020202020204" pitchFamily="34" charset="0"/>
              <a:buChar char="•"/>
            </a:pPr>
            <a:r>
              <a:rPr lang="en-US" dirty="0"/>
              <a:t>High-performance computer vision Applications</a:t>
            </a:r>
          </a:p>
          <a:p>
            <a:pPr marL="342900" indent="-342900">
              <a:buFont typeface="Arial" panose="020B0604020202020204" pitchFamily="34" charset="0"/>
              <a:buChar char="•"/>
            </a:pPr>
            <a:r>
              <a:rPr lang="en-US" dirty="0"/>
              <a:t>Industrialized Design</a:t>
            </a:r>
          </a:p>
          <a:p>
            <a:pPr marL="342900" indent="-342900">
              <a:buFont typeface="Arial" panose="020B0604020202020204" pitchFamily="34" charset="0"/>
              <a:buChar char="•"/>
            </a:pPr>
            <a:r>
              <a:rPr lang="en-US" dirty="0"/>
              <a:t>Intel® Core™ or Intel® Xeon™ Spec.</a:t>
            </a:r>
          </a:p>
          <a:p>
            <a:pPr marL="342900" indent="-342900">
              <a:buFont typeface="Arial" panose="020B0604020202020204" pitchFamily="34" charset="0"/>
              <a:buChar char="•"/>
            </a:pPr>
            <a:r>
              <a:rPr lang="en-US" dirty="0"/>
              <a:t>Extendible with PCIe* AI Accelerators</a:t>
            </a:r>
          </a:p>
          <a:p>
            <a:pPr marL="342900" indent="-342900">
              <a:buFont typeface="Arial" panose="020B0604020202020204" pitchFamily="34" charset="0"/>
              <a:buChar char="•"/>
            </a:pPr>
            <a:r>
              <a:rPr lang="en-US" dirty="0"/>
              <a:t>Preloaded with the Intel® Distribution of </a:t>
            </a:r>
            <a:r>
              <a:rPr lang="en-US" dirty="0" err="1"/>
              <a:t>OpenVINO</a:t>
            </a:r>
            <a:r>
              <a:rPr lang="en-US" dirty="0"/>
              <a:t>™ toolkit</a:t>
            </a:r>
          </a:p>
          <a:p>
            <a:endParaRPr lang="en-US" dirty="0"/>
          </a:p>
        </p:txBody>
      </p:sp>
      <p:pic>
        <p:nvPicPr>
          <p:cNvPr id="7" name="Content Placeholder 6">
            <a:extLst>
              <a:ext uri="{FF2B5EF4-FFF2-40B4-BE49-F238E27FC236}">
                <a16:creationId xmlns:a16="http://schemas.microsoft.com/office/drawing/2014/main" id="{F23DBD75-9708-8748-99A7-568CF36F64EC}"/>
              </a:ext>
            </a:extLst>
          </p:cNvPr>
          <p:cNvPicPr>
            <a:picLocks noGrp="1" noChangeAspect="1"/>
          </p:cNvPicPr>
          <p:nvPr>
            <p:ph sz="quarter" idx="16"/>
          </p:nvPr>
        </p:nvPicPr>
        <p:blipFill>
          <a:blip r:embed="rId2"/>
          <a:stretch>
            <a:fillRect/>
          </a:stretch>
        </p:blipFill>
        <p:spPr>
          <a:xfrm>
            <a:off x="6159500" y="1017445"/>
            <a:ext cx="3175001" cy="2032001"/>
          </a:xfrm>
          <a:prstGeom prst="rect">
            <a:avLst/>
          </a:prstGeom>
        </p:spPr>
      </p:pic>
      <p:pic>
        <p:nvPicPr>
          <p:cNvPr id="8" name="Picture 7">
            <a:extLst>
              <a:ext uri="{FF2B5EF4-FFF2-40B4-BE49-F238E27FC236}">
                <a16:creationId xmlns:a16="http://schemas.microsoft.com/office/drawing/2014/main" id="{4836E254-BF10-7F41-99F3-4A9EC92196FA}"/>
              </a:ext>
            </a:extLst>
          </p:cNvPr>
          <p:cNvPicPr>
            <a:picLocks noChangeAspect="1"/>
          </p:cNvPicPr>
          <p:nvPr/>
        </p:nvPicPr>
        <p:blipFill>
          <a:blip r:embed="rId3"/>
          <a:stretch>
            <a:fillRect/>
          </a:stretch>
        </p:blipFill>
        <p:spPr>
          <a:xfrm>
            <a:off x="8708286" y="944874"/>
            <a:ext cx="3175000" cy="2032000"/>
          </a:xfrm>
          <a:prstGeom prst="rect">
            <a:avLst/>
          </a:prstGeom>
        </p:spPr>
      </p:pic>
      <p:pic>
        <p:nvPicPr>
          <p:cNvPr id="9" name="Picture 8">
            <a:extLst>
              <a:ext uri="{FF2B5EF4-FFF2-40B4-BE49-F238E27FC236}">
                <a16:creationId xmlns:a16="http://schemas.microsoft.com/office/drawing/2014/main" id="{8F7A6D2B-CFA7-114D-93BC-A102992D43FD}"/>
              </a:ext>
            </a:extLst>
          </p:cNvPr>
          <p:cNvPicPr>
            <a:picLocks noChangeAspect="1"/>
          </p:cNvPicPr>
          <p:nvPr/>
        </p:nvPicPr>
        <p:blipFill>
          <a:blip r:embed="rId4"/>
          <a:stretch>
            <a:fillRect/>
          </a:stretch>
        </p:blipFill>
        <p:spPr>
          <a:xfrm>
            <a:off x="9001948" y="3285431"/>
            <a:ext cx="2881338" cy="1728802"/>
          </a:xfrm>
          <a:prstGeom prst="rect">
            <a:avLst/>
          </a:prstGeom>
        </p:spPr>
      </p:pic>
      <p:pic>
        <p:nvPicPr>
          <p:cNvPr id="10" name="Picture 9">
            <a:extLst>
              <a:ext uri="{FF2B5EF4-FFF2-40B4-BE49-F238E27FC236}">
                <a16:creationId xmlns:a16="http://schemas.microsoft.com/office/drawing/2014/main" id="{E732A436-92CA-984C-B9B4-CCBAE62DD6F5}"/>
              </a:ext>
            </a:extLst>
          </p:cNvPr>
          <p:cNvPicPr>
            <a:picLocks noChangeAspect="1"/>
          </p:cNvPicPr>
          <p:nvPr/>
        </p:nvPicPr>
        <p:blipFill>
          <a:blip r:embed="rId5"/>
          <a:stretch>
            <a:fillRect/>
          </a:stretch>
        </p:blipFill>
        <p:spPr>
          <a:xfrm>
            <a:off x="6190953" y="3508316"/>
            <a:ext cx="2764341" cy="1437457"/>
          </a:xfrm>
          <a:prstGeom prst="rect">
            <a:avLst/>
          </a:prstGeom>
        </p:spPr>
      </p:pic>
    </p:spTree>
    <p:extLst>
      <p:ext uri="{BB962C8B-B14F-4D97-AF65-F5344CB8AC3E}">
        <p14:creationId xmlns:p14="http://schemas.microsoft.com/office/powerpoint/2010/main" val="186993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0AE8-5F72-404F-9460-5B8781F449A9}"/>
              </a:ext>
            </a:extLst>
          </p:cNvPr>
          <p:cNvSpPr>
            <a:spLocks noGrp="1"/>
          </p:cNvSpPr>
          <p:nvPr>
            <p:ph type="title"/>
          </p:nvPr>
        </p:nvSpPr>
        <p:spPr>
          <a:xfrm>
            <a:off x="471950" y="304701"/>
            <a:ext cx="11248101" cy="652486"/>
          </a:xfrm>
        </p:spPr>
        <p:txBody>
          <a:bodyPr/>
          <a:lstStyle/>
          <a:p>
            <a:r>
              <a:rPr lang="en-US" dirty="0"/>
              <a:t>Developer Kits Accelerate Design of Innovative Solutions</a:t>
            </a:r>
          </a:p>
        </p:txBody>
      </p:sp>
      <p:grpSp>
        <p:nvGrpSpPr>
          <p:cNvPr id="14" name="Group 13">
            <a:extLst>
              <a:ext uri="{FF2B5EF4-FFF2-40B4-BE49-F238E27FC236}">
                <a16:creationId xmlns:a16="http://schemas.microsoft.com/office/drawing/2014/main" id="{1EA2520D-D3A0-4ED4-99FF-FFBBBEA14E22}"/>
              </a:ext>
            </a:extLst>
          </p:cNvPr>
          <p:cNvGrpSpPr/>
          <p:nvPr/>
        </p:nvGrpSpPr>
        <p:grpSpPr>
          <a:xfrm>
            <a:off x="7214836" y="1710979"/>
            <a:ext cx="4121101" cy="3731175"/>
            <a:chOff x="7214836" y="1710979"/>
            <a:chExt cx="4121101" cy="3731175"/>
          </a:xfrm>
        </p:grpSpPr>
        <p:sp>
          <p:nvSpPr>
            <p:cNvPr id="30" name="Rounded Rectangle 50">
              <a:extLst>
                <a:ext uri="{FF2B5EF4-FFF2-40B4-BE49-F238E27FC236}">
                  <a16:creationId xmlns:a16="http://schemas.microsoft.com/office/drawing/2014/main" id="{FC45E4F6-93F3-4CFA-88F3-17E715C9325D}"/>
                </a:ext>
              </a:extLst>
            </p:cNvPr>
            <p:cNvSpPr/>
            <p:nvPr/>
          </p:nvSpPr>
          <p:spPr>
            <a:xfrm>
              <a:off x="7214836" y="3254595"/>
              <a:ext cx="4121101" cy="2082559"/>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endParaRPr lang="en-US" sz="3200" kern="0" dirty="0">
                <a:solidFill>
                  <a:srgbClr val="00AEEF">
                    <a:lumMod val="40000"/>
                    <a:lumOff val="60000"/>
                  </a:srgbClr>
                </a:solidFill>
                <a:latin typeface="Intel Clear Pro"/>
              </a:endParaRPr>
            </a:p>
          </p:txBody>
        </p:sp>
        <p:sp>
          <p:nvSpPr>
            <p:cNvPr id="11" name="Rectangle 10">
              <a:extLst>
                <a:ext uri="{FF2B5EF4-FFF2-40B4-BE49-F238E27FC236}">
                  <a16:creationId xmlns:a16="http://schemas.microsoft.com/office/drawing/2014/main" id="{F0DEBBAE-39CA-423D-8F3B-3BDFE4790F68}"/>
                </a:ext>
              </a:extLst>
            </p:cNvPr>
            <p:cNvSpPr/>
            <p:nvPr/>
          </p:nvSpPr>
          <p:spPr>
            <a:xfrm>
              <a:off x="7956539" y="3303663"/>
              <a:ext cx="2618024" cy="461665"/>
            </a:xfrm>
            <a:prstGeom prst="rect">
              <a:avLst/>
            </a:prstGeom>
          </p:spPr>
          <p:txBody>
            <a:bodyPr wrap="none">
              <a:spAutoFit/>
            </a:bodyPr>
            <a:lstStyle/>
            <a:p>
              <a:pPr algn="ctr" defTabSz="1219170">
                <a:defRPr/>
              </a:pPr>
              <a:r>
                <a:rPr lang="en-US" sz="2400" kern="0" dirty="0">
                  <a:latin typeface="Intel Clear Pro LowercaseSelect" panose="020B0804020202060204" pitchFamily="34" charset="0"/>
                </a:rPr>
                <a:t>i</a:t>
              </a:r>
              <a:r>
                <a:rPr lang="en-US" sz="2400" kern="0" dirty="0">
                  <a:latin typeface="Intel Clear Pro"/>
                </a:rPr>
                <a:t>E</a:t>
              </a:r>
              <a:r>
                <a:rPr lang="en-US" sz="2400" kern="0" dirty="0">
                  <a:latin typeface="Intel Clear Pro LowercaseSelect" panose="020B0804020202060204" pitchFamily="34" charset="0"/>
                </a:rPr>
                <a:t>i</a:t>
              </a:r>
              <a:r>
                <a:rPr lang="en-US" sz="2400" kern="0" dirty="0">
                  <a:latin typeface="Intel Clear Pro"/>
                </a:rPr>
                <a:t> TANK aIot Development Kit</a:t>
              </a:r>
            </a:p>
          </p:txBody>
        </p:sp>
        <p:pic>
          <p:nvPicPr>
            <p:cNvPr id="5" name="Picture 4">
              <a:extLst>
                <a:ext uri="{FF2B5EF4-FFF2-40B4-BE49-F238E27FC236}">
                  <a16:creationId xmlns:a16="http://schemas.microsoft.com/office/drawing/2014/main" id="{9E3085EE-F337-4B72-AACC-ED2EA061F2AA}"/>
                </a:ext>
              </a:extLst>
            </p:cNvPr>
            <p:cNvPicPr>
              <a:picLocks noChangeAspect="1"/>
            </p:cNvPicPr>
            <p:nvPr/>
          </p:nvPicPr>
          <p:blipFill>
            <a:blip r:embed="rId3"/>
            <a:stretch>
              <a:fillRect/>
            </a:stretch>
          </p:blipFill>
          <p:spPr>
            <a:xfrm>
              <a:off x="7956539" y="1710979"/>
              <a:ext cx="1907549" cy="1297134"/>
            </a:xfrm>
            <a:prstGeom prst="rect">
              <a:avLst/>
            </a:prstGeom>
          </p:spPr>
        </p:pic>
        <p:sp>
          <p:nvSpPr>
            <p:cNvPr id="18" name="Rounded Rectangle 17"/>
            <p:cNvSpPr/>
            <p:nvPr/>
          </p:nvSpPr>
          <p:spPr>
            <a:xfrm>
              <a:off x="7380827" y="3762041"/>
              <a:ext cx="3809962" cy="168011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9863" indent="-169863">
                <a:spcAft>
                  <a:spcPts val="200"/>
                </a:spcAft>
                <a:buClr>
                  <a:schemeClr val="tx2"/>
                </a:buClr>
                <a:buFont typeface="Wingdings" panose="05000000000000000000" pitchFamily="2" charset="2"/>
                <a:buChar char="§"/>
              </a:pPr>
              <a:r>
                <a:rPr lang="en-US" sz="1400" dirty="0">
                  <a:solidFill>
                    <a:schemeClr val="tx1"/>
                  </a:solidFill>
                </a:rPr>
                <a:t>Demanding</a:t>
              </a:r>
              <a:r>
                <a:rPr lang="en-US" sz="1400" dirty="0"/>
                <a:t> computer vision/deep learning applications (multi-camera environments)</a:t>
              </a:r>
            </a:p>
            <a:p>
              <a:pPr marL="169863" indent="-169863">
                <a:spcAft>
                  <a:spcPts val="200"/>
                </a:spcAft>
                <a:buClr>
                  <a:schemeClr val="tx2"/>
                </a:buClr>
                <a:buFont typeface="Wingdings" panose="05000000000000000000" pitchFamily="2" charset="2"/>
                <a:buChar char="§"/>
              </a:pPr>
              <a:r>
                <a:rPr lang="en-US" sz="1400" dirty="0"/>
                <a:t>Commercial production ready development</a:t>
              </a:r>
            </a:p>
            <a:p>
              <a:pPr marL="169863" indent="-169863">
                <a:spcAft>
                  <a:spcPts val="200"/>
                </a:spcAft>
                <a:buClr>
                  <a:schemeClr val="tx2"/>
                </a:buClr>
                <a:buFont typeface="Wingdings" panose="05000000000000000000" pitchFamily="2" charset="2"/>
                <a:buChar char="§"/>
              </a:pPr>
              <a:r>
                <a:rPr lang="en-US" sz="1400" dirty="0"/>
                <a:t>Built-in scaled support for complex/parallel video streams</a:t>
              </a:r>
            </a:p>
          </p:txBody>
        </p:sp>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93863" y="2482683"/>
              <a:ext cx="640080" cy="631840"/>
            </a:xfrm>
            <a:prstGeom prst="rect">
              <a:avLst/>
            </a:prstGeom>
            <a:effectLst>
              <a:outerShdw blurRad="50800" dist="38100" dir="2700000" algn="tl" rotWithShape="0">
                <a:prstClr val="black">
                  <a:alpha val="40000"/>
                </a:prstClr>
              </a:outerShdw>
            </a:effectLst>
          </p:spPr>
        </p:pic>
      </p:grpSp>
      <p:grpSp>
        <p:nvGrpSpPr>
          <p:cNvPr id="8" name="Group 7">
            <a:extLst>
              <a:ext uri="{FF2B5EF4-FFF2-40B4-BE49-F238E27FC236}">
                <a16:creationId xmlns:a16="http://schemas.microsoft.com/office/drawing/2014/main" id="{C393EFA0-B9F6-41EB-A86D-65295F31F02F}"/>
              </a:ext>
            </a:extLst>
          </p:cNvPr>
          <p:cNvGrpSpPr/>
          <p:nvPr/>
        </p:nvGrpSpPr>
        <p:grpSpPr>
          <a:xfrm>
            <a:off x="863804" y="1765995"/>
            <a:ext cx="3030052" cy="3756268"/>
            <a:chOff x="863804" y="1765995"/>
            <a:chExt cx="3030052" cy="3756268"/>
          </a:xfrm>
        </p:grpSpPr>
        <p:sp>
          <p:nvSpPr>
            <p:cNvPr id="31" name="Rounded Rectangle 50">
              <a:extLst>
                <a:ext uri="{FF2B5EF4-FFF2-40B4-BE49-F238E27FC236}">
                  <a16:creationId xmlns:a16="http://schemas.microsoft.com/office/drawing/2014/main" id="{0B293476-29C2-4F2C-97E8-3FA40573CBCB}"/>
                </a:ext>
              </a:extLst>
            </p:cNvPr>
            <p:cNvSpPr/>
            <p:nvPr/>
          </p:nvSpPr>
          <p:spPr>
            <a:xfrm>
              <a:off x="863804" y="3254595"/>
              <a:ext cx="3030052" cy="2082559"/>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endParaRPr lang="en-US" sz="3200" kern="0" dirty="0">
                <a:solidFill>
                  <a:srgbClr val="00AEEF">
                    <a:lumMod val="40000"/>
                    <a:lumOff val="60000"/>
                  </a:srgbClr>
                </a:solidFill>
                <a:latin typeface="Intel Clear Pro"/>
              </a:endParaRPr>
            </a:p>
          </p:txBody>
        </p:sp>
        <p:sp>
          <p:nvSpPr>
            <p:cNvPr id="13" name="Rectangle 12">
              <a:extLst>
                <a:ext uri="{FF2B5EF4-FFF2-40B4-BE49-F238E27FC236}">
                  <a16:creationId xmlns:a16="http://schemas.microsoft.com/office/drawing/2014/main" id="{E5A806FA-A273-4C97-B3F7-2DCE1834129B}"/>
                </a:ext>
              </a:extLst>
            </p:cNvPr>
            <p:cNvSpPr/>
            <p:nvPr/>
          </p:nvSpPr>
          <p:spPr>
            <a:xfrm>
              <a:off x="983700" y="3303663"/>
              <a:ext cx="2719014" cy="461665"/>
            </a:xfrm>
            <a:prstGeom prst="rect">
              <a:avLst/>
            </a:prstGeom>
          </p:spPr>
          <p:txBody>
            <a:bodyPr wrap="none">
              <a:spAutoFit/>
            </a:bodyPr>
            <a:lstStyle/>
            <a:p>
              <a:pPr algn="ctr" defTabSz="1219170">
                <a:defRPr/>
              </a:pPr>
              <a:r>
                <a:rPr lang="en-US" sz="2400" kern="0" dirty="0">
                  <a:latin typeface="Intel Clear Pro"/>
                </a:rPr>
                <a:t>UP2 grove IoT development Kit</a:t>
              </a:r>
            </a:p>
          </p:txBody>
        </p:sp>
        <p:pic>
          <p:nvPicPr>
            <p:cNvPr id="6" name="Picture 5"/>
            <p:cNvPicPr>
              <a:picLocks noChangeAspect="1"/>
            </p:cNvPicPr>
            <p:nvPr/>
          </p:nvPicPr>
          <p:blipFill>
            <a:blip r:embed="rId5"/>
            <a:stretch>
              <a:fillRect/>
            </a:stretch>
          </p:blipFill>
          <p:spPr>
            <a:xfrm>
              <a:off x="1373193" y="1765995"/>
              <a:ext cx="1259308" cy="1259308"/>
            </a:xfrm>
            <a:prstGeom prst="rect">
              <a:avLst/>
            </a:prstGeom>
          </p:spPr>
        </p:pic>
        <p:sp>
          <p:nvSpPr>
            <p:cNvPr id="9" name="Rounded Rectangle 8"/>
            <p:cNvSpPr/>
            <p:nvPr/>
          </p:nvSpPr>
          <p:spPr>
            <a:xfrm>
              <a:off x="976303" y="3788146"/>
              <a:ext cx="2666531" cy="173411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9863" indent="-169863">
                <a:spcAft>
                  <a:spcPts val="200"/>
                </a:spcAft>
                <a:buClr>
                  <a:schemeClr val="tx2"/>
                </a:buClr>
                <a:buFont typeface="Wingdings" panose="05000000000000000000" pitchFamily="2" charset="2"/>
                <a:buChar char="§"/>
              </a:pPr>
              <a:r>
                <a:rPr lang="en-US" sz="1400" dirty="0"/>
                <a:t>Versatile, broad prototype application</a:t>
              </a:r>
            </a:p>
            <a:p>
              <a:pPr marL="169863" indent="-169863">
                <a:spcAft>
                  <a:spcPts val="200"/>
                </a:spcAft>
                <a:buClr>
                  <a:schemeClr val="tx2"/>
                </a:buClr>
                <a:buFont typeface="Wingdings" panose="05000000000000000000" pitchFamily="2" charset="2"/>
                <a:buChar char="§"/>
              </a:pPr>
              <a:r>
                <a:rPr lang="en-US" sz="1400" dirty="0"/>
                <a:t>Traditional computer vision – Non-inference based training/learning</a:t>
              </a:r>
            </a:p>
            <a:p>
              <a:pPr marL="169863" indent="-169863">
                <a:spcAft>
                  <a:spcPts val="200"/>
                </a:spcAft>
                <a:buClr>
                  <a:schemeClr val="tx2"/>
                </a:buClr>
                <a:buFont typeface="Wingdings" panose="05000000000000000000" pitchFamily="2" charset="2"/>
                <a:buChar char="§"/>
              </a:pPr>
              <a:r>
                <a:rPr lang="en-US" sz="1400" dirty="0"/>
                <a:t>Basic essential components</a:t>
              </a: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8999" y="2484328"/>
              <a:ext cx="640080" cy="640080"/>
            </a:xfrm>
            <a:prstGeom prst="rect">
              <a:avLst/>
            </a:prstGeom>
          </p:spPr>
        </p:pic>
      </p:grpSp>
      <p:grpSp>
        <p:nvGrpSpPr>
          <p:cNvPr id="12" name="Group 11">
            <a:extLst>
              <a:ext uri="{FF2B5EF4-FFF2-40B4-BE49-F238E27FC236}">
                <a16:creationId xmlns:a16="http://schemas.microsoft.com/office/drawing/2014/main" id="{FD8297AB-0D31-44DC-91DF-CDD437913D63}"/>
              </a:ext>
            </a:extLst>
          </p:cNvPr>
          <p:cNvGrpSpPr/>
          <p:nvPr/>
        </p:nvGrpSpPr>
        <p:grpSpPr>
          <a:xfrm>
            <a:off x="4069124" y="1779120"/>
            <a:ext cx="2970444" cy="3697845"/>
            <a:chOff x="4069124" y="1779120"/>
            <a:chExt cx="2970444" cy="3697845"/>
          </a:xfrm>
        </p:grpSpPr>
        <p:sp>
          <p:nvSpPr>
            <p:cNvPr id="29" name="Rounded Rectangle 50">
              <a:extLst>
                <a:ext uri="{FF2B5EF4-FFF2-40B4-BE49-F238E27FC236}">
                  <a16:creationId xmlns:a16="http://schemas.microsoft.com/office/drawing/2014/main" id="{989CA1E5-02C6-4303-B105-96F9D22833FB}"/>
                </a:ext>
              </a:extLst>
            </p:cNvPr>
            <p:cNvSpPr/>
            <p:nvPr/>
          </p:nvSpPr>
          <p:spPr>
            <a:xfrm>
              <a:off x="4069124" y="3254595"/>
              <a:ext cx="2970444" cy="2082559"/>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endParaRPr lang="en-US" sz="3200" kern="0" dirty="0">
                <a:solidFill>
                  <a:srgbClr val="00AEEF">
                    <a:lumMod val="40000"/>
                    <a:lumOff val="60000"/>
                  </a:srgbClr>
                </a:solidFill>
                <a:latin typeface="Intel Clear Pro"/>
              </a:endParaRPr>
            </a:p>
          </p:txBody>
        </p:sp>
        <p:pic>
          <p:nvPicPr>
            <p:cNvPr id="10" name="Picture 9">
              <a:extLst>
                <a:ext uri="{FF2B5EF4-FFF2-40B4-BE49-F238E27FC236}">
                  <a16:creationId xmlns:a16="http://schemas.microsoft.com/office/drawing/2014/main" id="{3E1D15D3-82C6-4F66-9B26-DC1DE44A17C4}"/>
                </a:ext>
              </a:extLst>
            </p:cNvPr>
            <p:cNvPicPr>
              <a:picLocks noChangeAspect="1"/>
            </p:cNvPicPr>
            <p:nvPr/>
          </p:nvPicPr>
          <p:blipFill>
            <a:blip r:embed="rId7"/>
            <a:stretch>
              <a:fillRect/>
            </a:stretch>
          </p:blipFill>
          <p:spPr>
            <a:xfrm>
              <a:off x="4258436" y="1779120"/>
              <a:ext cx="1846603" cy="1257369"/>
            </a:xfrm>
            <a:prstGeom prst="rect">
              <a:avLst/>
            </a:prstGeom>
          </p:spPr>
        </p:pic>
        <p:sp>
          <p:nvSpPr>
            <p:cNvPr id="23" name="Rectangle 22">
              <a:extLst>
                <a:ext uri="{FF2B5EF4-FFF2-40B4-BE49-F238E27FC236}">
                  <a16:creationId xmlns:a16="http://schemas.microsoft.com/office/drawing/2014/main" id="{E5A806FA-A273-4C97-B3F7-2DCE1834129B}"/>
                </a:ext>
              </a:extLst>
            </p:cNvPr>
            <p:cNvSpPr/>
            <p:nvPr/>
          </p:nvSpPr>
          <p:spPr>
            <a:xfrm>
              <a:off x="4167343" y="3303663"/>
              <a:ext cx="2630848" cy="461665"/>
            </a:xfrm>
            <a:prstGeom prst="rect">
              <a:avLst/>
            </a:prstGeom>
          </p:spPr>
          <p:txBody>
            <a:bodyPr wrap="none">
              <a:spAutoFit/>
            </a:bodyPr>
            <a:lstStyle/>
            <a:p>
              <a:pPr algn="ctr" defTabSz="1219170">
                <a:defRPr/>
              </a:pPr>
              <a:r>
                <a:rPr lang="en-US" sz="2400" kern="0" dirty="0">
                  <a:latin typeface="Intel Clear Pro"/>
                </a:rPr>
                <a:t>UP2 AI Vision development Kit</a:t>
              </a:r>
            </a:p>
          </p:txBody>
        </p:sp>
        <p:sp>
          <p:nvSpPr>
            <p:cNvPr id="17" name="Rounded Rectangle 16"/>
            <p:cNvSpPr/>
            <p:nvPr/>
          </p:nvSpPr>
          <p:spPr>
            <a:xfrm>
              <a:off x="4173132" y="3779078"/>
              <a:ext cx="2743200" cy="169788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9863" indent="-169863">
                <a:spcAft>
                  <a:spcPts val="200"/>
                </a:spcAft>
                <a:buClr>
                  <a:schemeClr val="tx2"/>
                </a:buClr>
                <a:buFont typeface="Wingdings" panose="05000000000000000000" pitchFamily="2" charset="2"/>
                <a:buChar char="§"/>
              </a:pPr>
              <a:r>
                <a:rPr lang="en-US" sz="1400" dirty="0"/>
                <a:t>Light computer vision/deep learning applications (1-2 cameras)</a:t>
              </a:r>
            </a:p>
            <a:p>
              <a:pPr marL="169863" indent="-169863">
                <a:spcAft>
                  <a:spcPts val="200"/>
                </a:spcAft>
                <a:buClr>
                  <a:schemeClr val="tx2"/>
                </a:buClr>
                <a:buFont typeface="Wingdings" panose="05000000000000000000" pitchFamily="2" charset="2"/>
                <a:buChar char="§"/>
              </a:pPr>
              <a:r>
                <a:rPr lang="en-US" sz="1400" dirty="0"/>
                <a:t>Conceptualization and early CV prototype development </a:t>
              </a:r>
            </a:p>
            <a:p>
              <a:pPr marL="169863" indent="-169863">
                <a:spcAft>
                  <a:spcPts val="200"/>
                </a:spcAft>
                <a:buClr>
                  <a:schemeClr val="tx2"/>
                </a:buClr>
                <a:buFont typeface="Wingdings" panose="05000000000000000000" pitchFamily="2" charset="2"/>
                <a:buChar char="§"/>
              </a:pPr>
              <a:r>
                <a:rPr lang="en-US" sz="1400" dirty="0"/>
                <a:t>Optional accelerator options</a:t>
              </a:r>
            </a:p>
          </p:txBody>
        </p:sp>
        <p:pic>
          <p:nvPicPr>
            <p:cNvPr id="28" name="Picture 2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63216" y="2464973"/>
              <a:ext cx="640080" cy="640080"/>
            </a:xfrm>
            <a:prstGeom prst="rect">
              <a:avLst/>
            </a:prstGeom>
          </p:spPr>
        </p:pic>
      </p:grpSp>
      <p:sp>
        <p:nvSpPr>
          <p:cNvPr id="20" name="Slide Number Placeholder 4">
            <a:extLst>
              <a:ext uri="{FF2B5EF4-FFF2-40B4-BE49-F238E27FC236}">
                <a16:creationId xmlns:a16="http://schemas.microsoft.com/office/drawing/2014/main" id="{3E6BBC28-5D37-4A1A-99BE-80F48E2BFDAF}"/>
              </a:ext>
            </a:extLst>
          </p:cNvPr>
          <p:cNvSpPr>
            <a:spLocks noGrp="1"/>
          </p:cNvSpPr>
          <p:nvPr>
            <p:ph type="sldNum" sz="quarter" idx="14"/>
          </p:nvPr>
        </p:nvSpPr>
        <p:spPr>
          <a:xfrm>
            <a:off x="11797792"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8</a:t>
            </a:fld>
            <a:endParaRPr lang="en-US" dirty="0"/>
          </a:p>
        </p:txBody>
      </p:sp>
      <p:grpSp>
        <p:nvGrpSpPr>
          <p:cNvPr id="15" name="Group 14">
            <a:extLst>
              <a:ext uri="{FF2B5EF4-FFF2-40B4-BE49-F238E27FC236}">
                <a16:creationId xmlns:a16="http://schemas.microsoft.com/office/drawing/2014/main" id="{828A8C78-7BCE-4A60-A188-9362AC87D7F9}"/>
              </a:ext>
            </a:extLst>
          </p:cNvPr>
          <p:cNvGrpSpPr/>
          <p:nvPr/>
        </p:nvGrpSpPr>
        <p:grpSpPr>
          <a:xfrm>
            <a:off x="367510" y="5365488"/>
            <a:ext cx="11467189" cy="766585"/>
            <a:chOff x="367510" y="5365488"/>
            <a:chExt cx="11467189" cy="766585"/>
          </a:xfrm>
        </p:grpSpPr>
        <p:sp>
          <p:nvSpPr>
            <p:cNvPr id="3" name="Arrow: Left-Right 2">
              <a:extLst>
                <a:ext uri="{FF2B5EF4-FFF2-40B4-BE49-F238E27FC236}">
                  <a16:creationId xmlns:a16="http://schemas.microsoft.com/office/drawing/2014/main" id="{263CC668-AFFB-4386-83A1-87CF658B98DD}"/>
                </a:ext>
              </a:extLst>
            </p:cNvPr>
            <p:cNvSpPr/>
            <p:nvPr/>
          </p:nvSpPr>
          <p:spPr>
            <a:xfrm>
              <a:off x="367510" y="5365488"/>
              <a:ext cx="11467189" cy="766585"/>
            </a:xfrm>
            <a:prstGeom prst="leftRightArrow">
              <a:avLst>
                <a:gd name="adj1" fmla="val 62967"/>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entagon 14">
              <a:extLst>
                <a:ext uri="{FF2B5EF4-FFF2-40B4-BE49-F238E27FC236}">
                  <a16:creationId xmlns:a16="http://schemas.microsoft.com/office/drawing/2014/main" id="{A013EE47-00CE-4512-9109-E5ADC2E9AA7F}"/>
                </a:ext>
              </a:extLst>
            </p:cNvPr>
            <p:cNvSpPr/>
            <p:nvPr/>
          </p:nvSpPr>
          <p:spPr>
            <a:xfrm>
              <a:off x="663879" y="5472574"/>
              <a:ext cx="10797435" cy="552542"/>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Reduced time to prototype, expedite path to productization, and designed for scalability and extensibility</a:t>
              </a:r>
            </a:p>
            <a:p>
              <a:pPr algn="ctr"/>
              <a:r>
                <a:rPr lang="en-US" sz="1400" dirty="0">
                  <a:solidFill>
                    <a:schemeClr val="tx1"/>
                  </a:solidFill>
                </a:rPr>
                <a:t>All kits include the start-up essentials for a bootable development environment</a:t>
              </a:r>
            </a:p>
          </p:txBody>
        </p:sp>
      </p:grpSp>
    </p:spTree>
    <p:extLst>
      <p:ext uri="{BB962C8B-B14F-4D97-AF65-F5344CB8AC3E}">
        <p14:creationId xmlns:p14="http://schemas.microsoft.com/office/powerpoint/2010/main" val="2421701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outVertic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840E-A609-9A45-8261-E71A907675FB}"/>
              </a:ext>
            </a:extLst>
          </p:cNvPr>
          <p:cNvSpPr>
            <a:spLocks noGrp="1"/>
          </p:cNvSpPr>
          <p:nvPr>
            <p:ph type="title"/>
          </p:nvPr>
        </p:nvSpPr>
        <p:spPr>
          <a:xfrm>
            <a:off x="443519" y="304701"/>
            <a:ext cx="11794316" cy="652486"/>
          </a:xfrm>
        </p:spPr>
        <p:txBody>
          <a:bodyPr/>
          <a:lstStyle/>
          <a:p>
            <a:r>
              <a:rPr lang="en-US" dirty="0"/>
              <a:t>SDKs—Common Tools for Heterogenous Silicon Development</a:t>
            </a:r>
          </a:p>
        </p:txBody>
      </p:sp>
      <p:grpSp>
        <p:nvGrpSpPr>
          <p:cNvPr id="7" name="Group 6">
            <a:extLst>
              <a:ext uri="{FF2B5EF4-FFF2-40B4-BE49-F238E27FC236}">
                <a16:creationId xmlns:a16="http://schemas.microsoft.com/office/drawing/2014/main" id="{3E0F312C-9F5A-4534-9667-19B28AF7312F}"/>
              </a:ext>
            </a:extLst>
          </p:cNvPr>
          <p:cNvGrpSpPr/>
          <p:nvPr/>
        </p:nvGrpSpPr>
        <p:grpSpPr>
          <a:xfrm>
            <a:off x="2729010" y="2161310"/>
            <a:ext cx="2144904" cy="3220088"/>
            <a:chOff x="2729010" y="2161310"/>
            <a:chExt cx="2144904" cy="3220088"/>
          </a:xfrm>
        </p:grpSpPr>
        <p:sp>
          <p:nvSpPr>
            <p:cNvPr id="20" name="Rounded Rectangle 50">
              <a:extLst>
                <a:ext uri="{FF2B5EF4-FFF2-40B4-BE49-F238E27FC236}">
                  <a16:creationId xmlns:a16="http://schemas.microsoft.com/office/drawing/2014/main" id="{A35A9723-856A-495B-A1CA-33FD80B37C46}"/>
                </a:ext>
              </a:extLst>
            </p:cNvPr>
            <p:cNvSpPr/>
            <p:nvPr/>
          </p:nvSpPr>
          <p:spPr>
            <a:xfrm>
              <a:off x="2729010" y="2161310"/>
              <a:ext cx="2144904" cy="3220088"/>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endParaRPr lang="en-US" sz="3200" kern="0" dirty="0">
                <a:solidFill>
                  <a:srgbClr val="00AEEF">
                    <a:lumMod val="40000"/>
                    <a:lumOff val="60000"/>
                  </a:srgbClr>
                </a:solidFill>
                <a:latin typeface="Intel Clear Pro"/>
              </a:endParaRPr>
            </a:p>
          </p:txBody>
        </p:sp>
        <p:sp>
          <p:nvSpPr>
            <p:cNvPr id="5" name="Rectangle 4">
              <a:extLst>
                <a:ext uri="{FF2B5EF4-FFF2-40B4-BE49-F238E27FC236}">
                  <a16:creationId xmlns:a16="http://schemas.microsoft.com/office/drawing/2014/main" id="{EB953D86-1ED4-4774-AF58-57F21FF5570C}"/>
                </a:ext>
              </a:extLst>
            </p:cNvPr>
            <p:cNvSpPr/>
            <p:nvPr/>
          </p:nvSpPr>
          <p:spPr>
            <a:xfrm>
              <a:off x="2816552" y="3477255"/>
              <a:ext cx="1978580" cy="1445591"/>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1219170"/>
              <a:r>
                <a:rPr lang="en-US" sz="1600" dirty="0">
                  <a:solidFill>
                    <a:prstClr val="white"/>
                  </a:solidFill>
                  <a:latin typeface="Intel Clear"/>
                </a:rPr>
                <a:t>Deliver Fast, </a:t>
              </a:r>
              <a:br>
                <a:rPr lang="en-US" sz="1600" dirty="0">
                  <a:solidFill>
                    <a:prstClr val="white"/>
                  </a:solidFill>
                  <a:latin typeface="Intel Clear"/>
                </a:rPr>
              </a:br>
              <a:r>
                <a:rPr lang="en-US" sz="1600" dirty="0">
                  <a:solidFill>
                    <a:prstClr val="white"/>
                  </a:solidFill>
                  <a:latin typeface="Intel Clear"/>
                </a:rPr>
                <a:t>High-Density </a:t>
              </a:r>
              <a:br>
                <a:rPr lang="en-US" sz="1600" dirty="0">
                  <a:solidFill>
                    <a:prstClr val="white"/>
                  </a:solidFill>
                  <a:latin typeface="Intel Clear"/>
                </a:rPr>
              </a:br>
              <a:r>
                <a:rPr lang="en-US" sz="1600" dirty="0">
                  <a:solidFill>
                    <a:prstClr val="white"/>
                  </a:solidFill>
                  <a:latin typeface="Intel Clear"/>
                </a:rPr>
                <a:t>Video and </a:t>
              </a:r>
              <a:br>
                <a:rPr lang="en-US" sz="1600" dirty="0">
                  <a:solidFill>
                    <a:prstClr val="white"/>
                  </a:solidFill>
                  <a:latin typeface="Intel Clear"/>
                </a:rPr>
              </a:br>
              <a:r>
                <a:rPr lang="en-US" sz="1600" dirty="0">
                  <a:solidFill>
                    <a:prstClr val="white"/>
                  </a:solidFill>
                  <a:latin typeface="Intel Clear"/>
                </a:rPr>
                <a:t>Image Processing</a:t>
              </a:r>
            </a:p>
          </p:txBody>
        </p:sp>
        <p:sp>
          <p:nvSpPr>
            <p:cNvPr id="16" name="Rectangle 15">
              <a:extLst>
                <a:ext uri="{FF2B5EF4-FFF2-40B4-BE49-F238E27FC236}">
                  <a16:creationId xmlns:a16="http://schemas.microsoft.com/office/drawing/2014/main" id="{6D7C18F4-168B-4500-8D4A-D58D974991A4}"/>
                </a:ext>
              </a:extLst>
            </p:cNvPr>
            <p:cNvSpPr/>
            <p:nvPr/>
          </p:nvSpPr>
          <p:spPr>
            <a:xfrm>
              <a:off x="2799052" y="2279363"/>
              <a:ext cx="2036824" cy="1092607"/>
            </a:xfrm>
            <a:prstGeom prst="rect">
              <a:avLst/>
            </a:prstGeom>
          </p:spPr>
          <p:txBody>
            <a:bodyPr wrap="square" anchor="b" anchorCtr="0">
              <a:spAutoFit/>
            </a:bodyPr>
            <a:lstStyle/>
            <a:p>
              <a:pPr algn="ctr" defTabSz="1219170">
                <a:lnSpc>
                  <a:spcPts val="2600"/>
                </a:lnSpc>
                <a:defRPr/>
              </a:pPr>
              <a:r>
                <a:rPr lang="en-US" sz="2800" kern="0" dirty="0">
                  <a:latin typeface="Intel Clear Pro"/>
                </a:rPr>
                <a:t>Intel® MEDIA SDK </a:t>
              </a:r>
              <a:br>
                <a:rPr lang="en-US" sz="2800" kern="0" dirty="0">
                  <a:latin typeface="Intel Clear Pro"/>
                </a:rPr>
              </a:br>
              <a:r>
                <a:rPr lang="en-US" sz="2800" kern="0" dirty="0">
                  <a:latin typeface="Intel Clear Pro"/>
                </a:rPr>
                <a:t>and  Intel® Media </a:t>
              </a:r>
            </a:p>
            <a:p>
              <a:pPr algn="ctr" defTabSz="1219170">
                <a:lnSpc>
                  <a:spcPts val="2600"/>
                </a:lnSpc>
                <a:defRPr/>
              </a:pPr>
              <a:r>
                <a:rPr lang="en-US" sz="2800" kern="0" dirty="0">
                  <a:latin typeface="Intel Clear Pro"/>
                </a:rPr>
                <a:t>Server studio</a:t>
              </a:r>
            </a:p>
          </p:txBody>
        </p:sp>
      </p:grpSp>
      <p:grpSp>
        <p:nvGrpSpPr>
          <p:cNvPr id="8" name="Group 7">
            <a:extLst>
              <a:ext uri="{FF2B5EF4-FFF2-40B4-BE49-F238E27FC236}">
                <a16:creationId xmlns:a16="http://schemas.microsoft.com/office/drawing/2014/main" id="{50FF559C-4F01-48FD-A8F9-A4E278CE9D84}"/>
              </a:ext>
            </a:extLst>
          </p:cNvPr>
          <p:cNvGrpSpPr/>
          <p:nvPr/>
        </p:nvGrpSpPr>
        <p:grpSpPr>
          <a:xfrm>
            <a:off x="4990646" y="2161310"/>
            <a:ext cx="2144904" cy="3220088"/>
            <a:chOff x="4990646" y="2161310"/>
            <a:chExt cx="2144904" cy="3220088"/>
          </a:xfrm>
        </p:grpSpPr>
        <p:sp>
          <p:nvSpPr>
            <p:cNvPr id="27" name="Rounded Rectangle 50">
              <a:extLst>
                <a:ext uri="{FF2B5EF4-FFF2-40B4-BE49-F238E27FC236}">
                  <a16:creationId xmlns:a16="http://schemas.microsoft.com/office/drawing/2014/main" id="{E44405A5-7E82-479F-B301-488EF2189B48}"/>
                </a:ext>
              </a:extLst>
            </p:cNvPr>
            <p:cNvSpPr/>
            <p:nvPr/>
          </p:nvSpPr>
          <p:spPr>
            <a:xfrm>
              <a:off x="4990646" y="2161310"/>
              <a:ext cx="2144904" cy="3220088"/>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endParaRPr lang="en-US" sz="3200" kern="0" dirty="0">
                <a:solidFill>
                  <a:srgbClr val="00AEEF">
                    <a:lumMod val="40000"/>
                    <a:lumOff val="60000"/>
                  </a:srgbClr>
                </a:solidFill>
                <a:latin typeface="Intel Clear Pro"/>
              </a:endParaRPr>
            </a:p>
          </p:txBody>
        </p:sp>
        <p:sp>
          <p:nvSpPr>
            <p:cNvPr id="6" name="Rectangle 5">
              <a:extLst>
                <a:ext uri="{FF2B5EF4-FFF2-40B4-BE49-F238E27FC236}">
                  <a16:creationId xmlns:a16="http://schemas.microsoft.com/office/drawing/2014/main" id="{17911325-B0DC-407B-B23D-ADE1B3977898}"/>
                </a:ext>
              </a:extLst>
            </p:cNvPr>
            <p:cNvSpPr/>
            <p:nvPr/>
          </p:nvSpPr>
          <p:spPr>
            <a:xfrm>
              <a:off x="5050485" y="3477255"/>
              <a:ext cx="2019708" cy="1355071"/>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1219170"/>
              <a:r>
                <a:rPr lang="en-US" sz="1600" dirty="0">
                  <a:solidFill>
                    <a:prstClr val="white"/>
                  </a:solidFill>
                  <a:latin typeface="Intel Clear"/>
                </a:rPr>
                <a:t>Customize </a:t>
              </a:r>
              <a:br>
                <a:rPr lang="en-US" sz="1600" dirty="0">
                  <a:solidFill>
                    <a:prstClr val="white"/>
                  </a:solidFill>
                  <a:latin typeface="Intel Clear"/>
                </a:rPr>
              </a:br>
              <a:r>
                <a:rPr lang="en-US" sz="1600" dirty="0">
                  <a:solidFill>
                    <a:prstClr val="white"/>
                  </a:solidFill>
                  <a:latin typeface="Intel Clear"/>
                </a:rPr>
                <a:t>Solutions, Optimize </a:t>
              </a:r>
              <a:br>
                <a:rPr lang="en-US" sz="1600" dirty="0">
                  <a:solidFill>
                    <a:prstClr val="white"/>
                  </a:solidFill>
                  <a:latin typeface="Intel Clear"/>
                </a:rPr>
              </a:br>
              <a:r>
                <a:rPr lang="en-US" sz="1600" dirty="0">
                  <a:solidFill>
                    <a:prstClr val="white"/>
                  </a:solidFill>
                  <a:latin typeface="Intel Clear"/>
                </a:rPr>
                <a:t>Compute with </a:t>
              </a:r>
              <a:br>
                <a:rPr lang="en-US" sz="1600" dirty="0">
                  <a:solidFill>
                    <a:prstClr val="white"/>
                  </a:solidFill>
                  <a:latin typeface="Intel Clear"/>
                </a:rPr>
              </a:br>
              <a:r>
                <a:rPr lang="en-US" sz="1600" dirty="0">
                  <a:solidFill>
                    <a:prstClr val="white"/>
                  </a:solidFill>
                  <a:latin typeface="Intel Clear"/>
                </a:rPr>
                <a:t>Intel® Graphics</a:t>
              </a:r>
            </a:p>
          </p:txBody>
        </p:sp>
        <p:sp>
          <p:nvSpPr>
            <p:cNvPr id="17" name="Rectangle 16">
              <a:extLst>
                <a:ext uri="{FF2B5EF4-FFF2-40B4-BE49-F238E27FC236}">
                  <a16:creationId xmlns:a16="http://schemas.microsoft.com/office/drawing/2014/main" id="{59304AA1-1E28-41B7-A7D8-F73D5A7E1EFC}"/>
                </a:ext>
              </a:extLst>
            </p:cNvPr>
            <p:cNvSpPr/>
            <p:nvPr/>
          </p:nvSpPr>
          <p:spPr>
            <a:xfrm>
              <a:off x="5258227" y="2279363"/>
              <a:ext cx="1584460" cy="1092607"/>
            </a:xfrm>
            <a:prstGeom prst="rect">
              <a:avLst/>
            </a:prstGeom>
          </p:spPr>
          <p:txBody>
            <a:bodyPr wrap="square" anchor="b" anchorCtr="0">
              <a:spAutoFit/>
            </a:bodyPr>
            <a:lstStyle/>
            <a:p>
              <a:pPr algn="ctr" defTabSz="1219170">
                <a:lnSpc>
                  <a:spcPts val="2600"/>
                </a:lnSpc>
                <a:defRPr/>
              </a:pPr>
              <a:r>
                <a:rPr lang="en-US" sz="2800" kern="0" dirty="0">
                  <a:latin typeface="Intel Clear Pro"/>
                </a:rPr>
                <a:t>Intel® SDK </a:t>
              </a:r>
              <a:br>
                <a:rPr lang="en-US" sz="2800" kern="0" dirty="0">
                  <a:latin typeface="Intel Clear Pro"/>
                </a:rPr>
              </a:br>
              <a:r>
                <a:rPr lang="en-US" sz="2800" kern="0" dirty="0">
                  <a:latin typeface="Intel Clear Pro"/>
                </a:rPr>
                <a:t>for OpenCL</a:t>
              </a:r>
              <a:r>
                <a:rPr lang="en-US" sz="2800" dirty="0">
                  <a:latin typeface="Intel Clear Pro"/>
                </a:rPr>
                <a:t>™ </a:t>
              </a:r>
              <a:br>
                <a:rPr lang="en-US" sz="2800" dirty="0">
                  <a:latin typeface="Intel Clear Pro"/>
                </a:rPr>
              </a:br>
              <a:r>
                <a:rPr lang="en-US" sz="2800" dirty="0">
                  <a:latin typeface="Intel Clear Pro"/>
                </a:rPr>
                <a:t>Applications</a:t>
              </a:r>
              <a:endParaRPr lang="en-US" sz="2800" kern="0" dirty="0">
                <a:latin typeface="Intel Clear Pro"/>
              </a:endParaRPr>
            </a:p>
          </p:txBody>
        </p:sp>
      </p:grpSp>
      <p:grpSp>
        <p:nvGrpSpPr>
          <p:cNvPr id="3" name="Group 2">
            <a:extLst>
              <a:ext uri="{FF2B5EF4-FFF2-40B4-BE49-F238E27FC236}">
                <a16:creationId xmlns:a16="http://schemas.microsoft.com/office/drawing/2014/main" id="{8CEE8181-A115-4B8B-A520-F659BB2FF4F6}"/>
              </a:ext>
            </a:extLst>
          </p:cNvPr>
          <p:cNvGrpSpPr/>
          <p:nvPr/>
        </p:nvGrpSpPr>
        <p:grpSpPr>
          <a:xfrm>
            <a:off x="462247" y="2161310"/>
            <a:ext cx="2144904" cy="3220088"/>
            <a:chOff x="462247" y="2161310"/>
            <a:chExt cx="2144904" cy="3220088"/>
          </a:xfrm>
        </p:grpSpPr>
        <p:sp>
          <p:nvSpPr>
            <p:cNvPr id="30" name="Rounded Rectangle 50">
              <a:extLst>
                <a:ext uri="{FF2B5EF4-FFF2-40B4-BE49-F238E27FC236}">
                  <a16:creationId xmlns:a16="http://schemas.microsoft.com/office/drawing/2014/main" id="{1DA64B8F-BDB5-45AF-A993-3A82AEF8E699}"/>
                </a:ext>
              </a:extLst>
            </p:cNvPr>
            <p:cNvSpPr/>
            <p:nvPr/>
          </p:nvSpPr>
          <p:spPr>
            <a:xfrm>
              <a:off x="462247" y="2161310"/>
              <a:ext cx="2144904" cy="3220088"/>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endParaRPr lang="en-US" sz="3200" kern="0" dirty="0">
                <a:solidFill>
                  <a:srgbClr val="00AEEF">
                    <a:lumMod val="40000"/>
                    <a:lumOff val="60000"/>
                  </a:srgbClr>
                </a:solidFill>
                <a:latin typeface="Intel Clear Pro"/>
              </a:endParaRPr>
            </a:p>
          </p:txBody>
        </p:sp>
        <p:sp>
          <p:nvSpPr>
            <p:cNvPr id="4" name="Rectangle 3">
              <a:extLst>
                <a:ext uri="{FF2B5EF4-FFF2-40B4-BE49-F238E27FC236}">
                  <a16:creationId xmlns:a16="http://schemas.microsoft.com/office/drawing/2014/main" id="{EECA6280-7BAE-43DE-A6F3-D5242A2C7949}"/>
                </a:ext>
              </a:extLst>
            </p:cNvPr>
            <p:cNvSpPr/>
            <p:nvPr/>
          </p:nvSpPr>
          <p:spPr>
            <a:xfrm>
              <a:off x="505655" y="3477255"/>
              <a:ext cx="2068220" cy="1445591"/>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1219170"/>
              <a:r>
                <a:rPr lang="en-US" sz="1600" dirty="0">
                  <a:solidFill>
                    <a:prstClr val="white"/>
                  </a:solidFill>
                  <a:latin typeface="Intel Clear"/>
                </a:rPr>
                <a:t>Accelerate Computer Vision, </a:t>
              </a:r>
              <a:br>
                <a:rPr lang="en-US" sz="1600" dirty="0">
                  <a:solidFill>
                    <a:prstClr val="white"/>
                  </a:solidFill>
                  <a:latin typeface="Intel Clear"/>
                </a:rPr>
              </a:br>
              <a:r>
                <a:rPr lang="en-US" sz="1600" dirty="0">
                  <a:solidFill>
                    <a:prstClr val="white"/>
                  </a:solidFill>
                  <a:latin typeface="Intel Clear"/>
                </a:rPr>
                <a:t>Integrate Deep </a:t>
              </a:r>
              <a:br>
                <a:rPr lang="en-US" sz="1600" dirty="0">
                  <a:solidFill>
                    <a:prstClr val="white"/>
                  </a:solidFill>
                  <a:latin typeface="Intel Clear"/>
                </a:rPr>
              </a:br>
              <a:r>
                <a:rPr lang="en-US" sz="1600" dirty="0">
                  <a:solidFill>
                    <a:prstClr val="white"/>
                  </a:solidFill>
                  <a:latin typeface="Intel Clear"/>
                </a:rPr>
                <a:t>Learning Inference</a:t>
              </a:r>
            </a:p>
          </p:txBody>
        </p:sp>
        <p:sp>
          <p:nvSpPr>
            <p:cNvPr id="18" name="Rectangle 17">
              <a:extLst>
                <a:ext uri="{FF2B5EF4-FFF2-40B4-BE49-F238E27FC236}">
                  <a16:creationId xmlns:a16="http://schemas.microsoft.com/office/drawing/2014/main" id="{53946606-3D7A-4373-A99F-F0F3B5C08BD1}"/>
                </a:ext>
              </a:extLst>
            </p:cNvPr>
            <p:cNvSpPr/>
            <p:nvPr/>
          </p:nvSpPr>
          <p:spPr>
            <a:xfrm>
              <a:off x="937031" y="2612788"/>
              <a:ext cx="1205778" cy="759182"/>
            </a:xfrm>
            <a:prstGeom prst="rect">
              <a:avLst/>
            </a:prstGeom>
          </p:spPr>
          <p:txBody>
            <a:bodyPr wrap="none" anchor="b" anchorCtr="0">
              <a:spAutoFit/>
            </a:bodyPr>
            <a:lstStyle/>
            <a:p>
              <a:pPr algn="ctr" defTabSz="1219170">
                <a:lnSpc>
                  <a:spcPts val="2600"/>
                </a:lnSpc>
                <a:defRPr/>
              </a:pPr>
              <a:r>
                <a:rPr lang="en-US" sz="2800" kern="0" dirty="0">
                  <a:latin typeface="Intel Clear Pro"/>
                </a:rPr>
                <a:t>OpenVINO</a:t>
              </a:r>
              <a:r>
                <a:rPr lang="en-US" sz="2800" dirty="0">
                  <a:latin typeface="Intel Clear Pro"/>
                </a:rPr>
                <a:t>™</a:t>
              </a:r>
              <a:br>
                <a:rPr lang="en-US" sz="2800" dirty="0">
                  <a:latin typeface="Intel Clear Pro"/>
                </a:rPr>
              </a:br>
              <a:r>
                <a:rPr lang="en-US" sz="2800" dirty="0">
                  <a:latin typeface="Intel Clear Pro"/>
                </a:rPr>
                <a:t>Toolkit</a:t>
              </a:r>
              <a:endParaRPr lang="en-US" sz="2800" kern="0" dirty="0">
                <a:latin typeface="Intel Clear Pro"/>
              </a:endParaRPr>
            </a:p>
          </p:txBody>
        </p:sp>
      </p:grpSp>
      <p:grpSp>
        <p:nvGrpSpPr>
          <p:cNvPr id="9" name="Group 8">
            <a:extLst>
              <a:ext uri="{FF2B5EF4-FFF2-40B4-BE49-F238E27FC236}">
                <a16:creationId xmlns:a16="http://schemas.microsoft.com/office/drawing/2014/main" id="{CAE38BD3-FA08-400E-B59A-FB0AF7A48E82}"/>
              </a:ext>
            </a:extLst>
          </p:cNvPr>
          <p:cNvGrpSpPr/>
          <p:nvPr/>
        </p:nvGrpSpPr>
        <p:grpSpPr>
          <a:xfrm>
            <a:off x="7247977" y="2161310"/>
            <a:ext cx="2144904" cy="3448429"/>
            <a:chOff x="7247977" y="2161310"/>
            <a:chExt cx="2144904" cy="3448429"/>
          </a:xfrm>
        </p:grpSpPr>
        <p:sp>
          <p:nvSpPr>
            <p:cNvPr id="28" name="Rounded Rectangle 50">
              <a:extLst>
                <a:ext uri="{FF2B5EF4-FFF2-40B4-BE49-F238E27FC236}">
                  <a16:creationId xmlns:a16="http://schemas.microsoft.com/office/drawing/2014/main" id="{213030C5-568D-4C6C-807C-5A3CCF8A7229}"/>
                </a:ext>
              </a:extLst>
            </p:cNvPr>
            <p:cNvSpPr/>
            <p:nvPr/>
          </p:nvSpPr>
          <p:spPr>
            <a:xfrm>
              <a:off x="7247977" y="2161310"/>
              <a:ext cx="2144904" cy="3220088"/>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endParaRPr lang="en-US" sz="3200" kern="0" dirty="0">
                <a:solidFill>
                  <a:srgbClr val="00AEEF">
                    <a:lumMod val="40000"/>
                    <a:lumOff val="60000"/>
                  </a:srgbClr>
                </a:solidFill>
                <a:latin typeface="Intel Clear Pro"/>
              </a:endParaRPr>
            </a:p>
          </p:txBody>
        </p:sp>
        <p:sp>
          <p:nvSpPr>
            <p:cNvPr id="22" name="Rectangle 21">
              <a:extLst>
                <a:ext uri="{FF2B5EF4-FFF2-40B4-BE49-F238E27FC236}">
                  <a16:creationId xmlns:a16="http://schemas.microsoft.com/office/drawing/2014/main" id="{23624481-7A4A-124F-86D2-1A330BAFA024}"/>
                </a:ext>
              </a:extLst>
            </p:cNvPr>
            <p:cNvSpPr/>
            <p:nvPr/>
          </p:nvSpPr>
          <p:spPr>
            <a:xfrm>
              <a:off x="7332736" y="3477255"/>
              <a:ext cx="1920758" cy="2132484"/>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lvl="0" algn="ctr" defTabSz="914327">
                <a:lnSpc>
                  <a:spcPct val="95000"/>
                </a:lnSpc>
                <a:spcBef>
                  <a:spcPts val="250"/>
                </a:spcBef>
                <a:spcAft>
                  <a:spcPts val="250"/>
                </a:spcAft>
                <a:defRPr/>
              </a:pPr>
              <a:r>
                <a:rPr lang="en-US" sz="1600" kern="0" dirty="0">
                  <a:solidFill>
                    <a:srgbClr val="FFC000"/>
                  </a:solidFill>
                </a:rPr>
                <a:t> </a:t>
              </a:r>
              <a:r>
                <a:rPr lang="en-US" sz="1600" kern="0" dirty="0">
                  <a:solidFill>
                    <a:prstClr val="white"/>
                  </a:solidFill>
                </a:rPr>
                <a:t>Remotely access a device to discover, activate, monitor, protect, and manage it independent of </a:t>
              </a:r>
              <a:br>
                <a:rPr lang="en-US" sz="1600" kern="0" dirty="0">
                  <a:solidFill>
                    <a:prstClr val="white"/>
                  </a:solidFill>
                </a:rPr>
              </a:br>
              <a:r>
                <a:rPr lang="en-US" sz="1600" kern="0" dirty="0">
                  <a:solidFill>
                    <a:prstClr val="white"/>
                  </a:solidFill>
                </a:rPr>
                <a:t>its power state</a:t>
              </a:r>
              <a:endParaRPr lang="en-US" sz="1600" kern="0" dirty="0">
                <a:solidFill>
                  <a:srgbClr val="FFC000"/>
                </a:solidFill>
              </a:endParaRPr>
            </a:p>
          </p:txBody>
        </p:sp>
        <p:sp>
          <p:nvSpPr>
            <p:cNvPr id="23" name="Rectangle 22">
              <a:extLst>
                <a:ext uri="{FF2B5EF4-FFF2-40B4-BE49-F238E27FC236}">
                  <a16:creationId xmlns:a16="http://schemas.microsoft.com/office/drawing/2014/main" id="{B3E29B5E-61DD-A849-B320-BF9E6403BA2D}"/>
                </a:ext>
              </a:extLst>
            </p:cNvPr>
            <p:cNvSpPr/>
            <p:nvPr/>
          </p:nvSpPr>
          <p:spPr>
            <a:xfrm>
              <a:off x="7351014" y="2279363"/>
              <a:ext cx="1904688" cy="1092607"/>
            </a:xfrm>
            <a:prstGeom prst="rect">
              <a:avLst/>
            </a:prstGeom>
          </p:spPr>
          <p:txBody>
            <a:bodyPr wrap="none" anchor="b" anchorCtr="0">
              <a:spAutoFit/>
            </a:bodyPr>
            <a:lstStyle/>
            <a:p>
              <a:pPr algn="ctr" defTabSz="1219170">
                <a:lnSpc>
                  <a:spcPts val="2600"/>
                </a:lnSpc>
                <a:defRPr/>
              </a:pPr>
              <a:r>
                <a:rPr lang="en-US" sz="2800" kern="0" dirty="0">
                  <a:latin typeface="Intel Clear Pro"/>
                </a:rPr>
                <a:t>Intel® Active </a:t>
              </a:r>
              <a:br>
                <a:rPr lang="en-US" sz="2800" kern="0" dirty="0">
                  <a:latin typeface="Intel Clear Pro"/>
                </a:rPr>
              </a:br>
              <a:r>
                <a:rPr lang="en-US" sz="2800" kern="0" dirty="0">
                  <a:latin typeface="Intel Clear Pro"/>
                </a:rPr>
                <a:t>management </a:t>
              </a:r>
            </a:p>
            <a:p>
              <a:pPr algn="ctr" defTabSz="1219170">
                <a:lnSpc>
                  <a:spcPts val="2600"/>
                </a:lnSpc>
                <a:defRPr/>
              </a:pPr>
              <a:r>
                <a:rPr lang="en-US" sz="2800" kern="0" dirty="0">
                  <a:latin typeface="Intel Clear Pro"/>
                </a:rPr>
                <a:t>technology (AMT)</a:t>
              </a:r>
            </a:p>
          </p:txBody>
        </p:sp>
      </p:grpSp>
      <p:grpSp>
        <p:nvGrpSpPr>
          <p:cNvPr id="10" name="Group 9">
            <a:extLst>
              <a:ext uri="{FF2B5EF4-FFF2-40B4-BE49-F238E27FC236}">
                <a16:creationId xmlns:a16="http://schemas.microsoft.com/office/drawing/2014/main" id="{C7785CFC-2BE2-4876-B818-4E90EBC6A6CB}"/>
              </a:ext>
            </a:extLst>
          </p:cNvPr>
          <p:cNvGrpSpPr/>
          <p:nvPr/>
        </p:nvGrpSpPr>
        <p:grpSpPr>
          <a:xfrm>
            <a:off x="9511078" y="2161310"/>
            <a:ext cx="2144904" cy="3220088"/>
            <a:chOff x="9511078" y="2161310"/>
            <a:chExt cx="2144904" cy="3220088"/>
          </a:xfrm>
        </p:grpSpPr>
        <p:sp>
          <p:nvSpPr>
            <p:cNvPr id="29" name="Rounded Rectangle 50">
              <a:extLst>
                <a:ext uri="{FF2B5EF4-FFF2-40B4-BE49-F238E27FC236}">
                  <a16:creationId xmlns:a16="http://schemas.microsoft.com/office/drawing/2014/main" id="{30FAD36E-6ACE-46B0-AE06-13D7FBA53BC0}"/>
                </a:ext>
              </a:extLst>
            </p:cNvPr>
            <p:cNvSpPr/>
            <p:nvPr/>
          </p:nvSpPr>
          <p:spPr>
            <a:xfrm>
              <a:off x="9511078" y="2161310"/>
              <a:ext cx="2144904" cy="3220088"/>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endParaRPr lang="en-US" sz="3200" kern="0" dirty="0">
                <a:solidFill>
                  <a:srgbClr val="00AEEF">
                    <a:lumMod val="40000"/>
                    <a:lumOff val="60000"/>
                  </a:srgbClr>
                </a:solidFill>
                <a:latin typeface="Intel Clear Pro"/>
              </a:endParaRPr>
            </a:p>
          </p:txBody>
        </p:sp>
        <p:sp>
          <p:nvSpPr>
            <p:cNvPr id="25" name="Rectangle 24">
              <a:extLst>
                <a:ext uri="{FF2B5EF4-FFF2-40B4-BE49-F238E27FC236}">
                  <a16:creationId xmlns:a16="http://schemas.microsoft.com/office/drawing/2014/main" id="{D85CCEF3-9BAC-3A4C-A277-2C87E2354400}"/>
                </a:ext>
              </a:extLst>
            </p:cNvPr>
            <p:cNvSpPr/>
            <p:nvPr/>
          </p:nvSpPr>
          <p:spPr>
            <a:xfrm>
              <a:off x="9664642" y="3647440"/>
              <a:ext cx="1885768" cy="1534159"/>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tx1"/>
                  </a:solidFill>
                </a:rPr>
                <a:t>Production-ready data pipeline framework.</a:t>
              </a:r>
            </a:p>
          </p:txBody>
        </p:sp>
        <p:sp>
          <p:nvSpPr>
            <p:cNvPr id="26" name="Rectangle 25">
              <a:extLst>
                <a:ext uri="{FF2B5EF4-FFF2-40B4-BE49-F238E27FC236}">
                  <a16:creationId xmlns:a16="http://schemas.microsoft.com/office/drawing/2014/main" id="{AA91D74E-D61C-5145-A52E-049E8DCF55FB}"/>
                </a:ext>
              </a:extLst>
            </p:cNvPr>
            <p:cNvSpPr/>
            <p:nvPr/>
          </p:nvSpPr>
          <p:spPr>
            <a:xfrm>
              <a:off x="9833558" y="2279363"/>
              <a:ext cx="1539203" cy="1092607"/>
            </a:xfrm>
            <a:prstGeom prst="rect">
              <a:avLst/>
            </a:prstGeom>
          </p:spPr>
          <p:txBody>
            <a:bodyPr wrap="none" anchor="b" anchorCtr="0">
              <a:spAutoFit/>
            </a:bodyPr>
            <a:lstStyle/>
            <a:p>
              <a:pPr algn="ctr" defTabSz="1219170">
                <a:lnSpc>
                  <a:spcPts val="2600"/>
                </a:lnSpc>
                <a:defRPr/>
              </a:pPr>
              <a:r>
                <a:rPr lang="en-US" sz="2800" kern="0" dirty="0">
                  <a:latin typeface="Intel Clear Pro"/>
                </a:rPr>
                <a:t>Intel ®</a:t>
              </a:r>
            </a:p>
            <a:p>
              <a:pPr algn="ctr" defTabSz="1219170">
                <a:lnSpc>
                  <a:spcPts val="2600"/>
                </a:lnSpc>
                <a:defRPr/>
              </a:pPr>
              <a:r>
                <a:rPr lang="en-US" sz="2800" kern="0" dirty="0">
                  <a:latin typeface="Intel Clear Pro"/>
                </a:rPr>
                <a:t>Edge Insights </a:t>
              </a:r>
            </a:p>
            <a:p>
              <a:pPr algn="ctr" defTabSz="1219170">
                <a:lnSpc>
                  <a:spcPts val="2600"/>
                </a:lnSpc>
                <a:defRPr/>
              </a:pPr>
              <a:r>
                <a:rPr lang="en-US" sz="2800" kern="0" dirty="0">
                  <a:latin typeface="Intel Clear Pro"/>
                </a:rPr>
                <a:t>Software</a:t>
              </a:r>
            </a:p>
          </p:txBody>
        </p:sp>
      </p:grpSp>
      <p:sp>
        <p:nvSpPr>
          <p:cNvPr id="19" name="Slide Number Placeholder 4">
            <a:extLst>
              <a:ext uri="{FF2B5EF4-FFF2-40B4-BE49-F238E27FC236}">
                <a16:creationId xmlns:a16="http://schemas.microsoft.com/office/drawing/2014/main" id="{2B28488E-547A-4B01-8D5B-EB16FDF36E15}"/>
              </a:ext>
            </a:extLst>
          </p:cNvPr>
          <p:cNvSpPr>
            <a:spLocks noGrp="1"/>
          </p:cNvSpPr>
          <p:nvPr>
            <p:ph type="sldNum" sz="quarter" idx="14"/>
          </p:nvPr>
        </p:nvSpPr>
        <p:spPr>
          <a:xfrm>
            <a:off x="11797792"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9</a:t>
            </a:fld>
            <a:endParaRPr lang="en-US" dirty="0"/>
          </a:p>
        </p:txBody>
      </p:sp>
    </p:spTree>
    <p:extLst>
      <p:ext uri="{BB962C8B-B14F-4D97-AF65-F5344CB8AC3E}">
        <p14:creationId xmlns:p14="http://schemas.microsoft.com/office/powerpoint/2010/main" val="364800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55ad10cf-3ccd-49aa-a7ec-bc9bd15b68a6"/>
</p:tagLst>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USE THIS THEME">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24_intel16x9">
  <a:themeElements>
    <a:clrScheme name="intel2015">
      <a:dk1>
        <a:sysClr val="windowText" lastClr="000000"/>
      </a:dk1>
      <a:lt1>
        <a:sysClr val="window" lastClr="FFFFFF"/>
      </a:lt1>
      <a:dk2>
        <a:srgbClr val="0071C5"/>
      </a:dk2>
      <a:lt2>
        <a:srgbClr val="FFFFFF"/>
      </a:lt2>
      <a:accent1>
        <a:srgbClr val="00AEEF"/>
      </a:accent1>
      <a:accent2>
        <a:srgbClr val="C4D600"/>
      </a:accent2>
      <a:accent3>
        <a:srgbClr val="F3D54E"/>
      </a:accent3>
      <a:accent4>
        <a:srgbClr val="FFA300"/>
      </a:accent4>
      <a:accent5>
        <a:srgbClr val="FC4C02"/>
      </a:accent5>
      <a:accent6>
        <a:srgbClr val="003C71"/>
      </a:accent6>
      <a:hlink>
        <a:srgbClr val="F3D54E"/>
      </a:hlink>
      <a:folHlink>
        <a:srgbClr val="FFFFFF"/>
      </a:folHlink>
    </a:clrScheme>
    <a:fontScheme name="intel2015">
      <a:majorFont>
        <a:latin typeface="Intel Clear Pro"/>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372" tIns="45688" rIns="91372" bIns="45688" numCol="1" rtlCol="0" anchor="t" anchorCtr="1" compatLnSpc="1">
        <a:prstTxWarp prst="textNoShape">
          <a:avLst/>
        </a:prstTxWarp>
        <a:no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lnDef>
    <a:txDef>
      <a:spPr>
        <a:noFill/>
      </a:spPr>
      <a:bodyPr wrap="none" rtlCol="0">
        <a:spAutoFit/>
      </a:bodyPr>
      <a:lstStyle>
        <a:defPPr>
          <a:defRPr sz="3200" dirty="0"/>
        </a:defPPr>
      </a:lstStyle>
    </a:txDef>
  </a:objectDefaults>
  <a:extraClrSchemeLst>
    <a:extraClrScheme>
      <a:clrScheme name="2_Architectu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rchitectu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Architectu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rchitectu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rchitectu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rchitectu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Architectu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Architectur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2_Architectur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2_Architectur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2_Architectur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2_Architectur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2_Architectur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2_Architectur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9431EA258393418E5CEDBAF29B7886" ma:contentTypeVersion="7" ma:contentTypeDescription="Create a new document." ma:contentTypeScope="" ma:versionID="869ac9d74fbd8ab4cb931328cef4b931">
  <xsd:schema xmlns:xsd="http://www.w3.org/2001/XMLSchema" xmlns:xs="http://www.w3.org/2001/XMLSchema" xmlns:p="http://schemas.microsoft.com/office/2006/metadata/properties" xmlns:ns2="c6b06cfe-e197-49b7-9dd4-6335e0acf099" xmlns:ns3="f0bdb89c-32f3-44bf-bc44-efa4b960e55d" targetNamespace="http://schemas.microsoft.com/office/2006/metadata/properties" ma:root="true" ma:fieldsID="59a111ff39312f058a21e9622a179c10" ns2:_="" ns3:_="">
    <xsd:import namespace="c6b06cfe-e197-49b7-9dd4-6335e0acf099"/>
    <xsd:import namespace="f0bdb89c-32f3-44bf-bc44-efa4b960e5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b06cfe-e197-49b7-9dd4-6335e0acf0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bdb89c-32f3-44bf-bc44-efa4b960e5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962C9-F9E9-4F3E-BE5D-45A6BEE0FA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b06cfe-e197-49b7-9dd4-6335e0acf099"/>
    <ds:schemaRef ds:uri="f0bdb89c-32f3-44bf-bc44-efa4b960e5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CEA937-569C-4A98-8478-25B142E1C507}">
  <ds:schemaRefs>
    <ds:schemaRef ds:uri="http://schemas.microsoft.com/sharepoint/v3/contenttype/forms"/>
  </ds:schemaRefs>
</ds:datastoreItem>
</file>

<file path=customXml/itemProps3.xml><?xml version="1.0" encoding="utf-8"?>
<ds:datastoreItem xmlns:ds="http://schemas.openxmlformats.org/officeDocument/2006/customXml" ds:itemID="{C26D079E-A67A-42C5-83D1-0AD9DCF7BBDD}">
  <ds:schemaRefs>
    <ds:schemaRef ds:uri="http://purl.org/dc/elements/1.1/"/>
    <ds:schemaRef ds:uri="http://schemas.microsoft.com/office/2006/metadata/properties"/>
    <ds:schemaRef ds:uri="http://purl.org/dc/terms/"/>
    <ds:schemaRef ds:uri="c6b06cfe-e197-49b7-9dd4-6335e0acf099"/>
    <ds:schemaRef ds:uri="http://schemas.microsoft.com/office/2006/documentManagement/types"/>
    <ds:schemaRef ds:uri="http://schemas.openxmlformats.org/package/2006/metadata/core-properties"/>
    <ds:schemaRef ds:uri="http://schemas.microsoft.com/office/infopath/2007/PartnerControls"/>
    <ds:schemaRef ds:uri="f0bdb89c-32f3-44bf-bc44-efa4b960e55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2764</TotalTime>
  <Words>5246</Words>
  <Application>Microsoft Macintosh PowerPoint</Application>
  <PresentationFormat>Widescreen</PresentationFormat>
  <Paragraphs>638</Paragraphs>
  <Slides>30</Slides>
  <Notes>26</Notes>
  <HiddenSlides>7</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30</vt:i4>
      </vt:variant>
    </vt:vector>
  </HeadingPairs>
  <TitlesOfParts>
    <vt:vector size="47" baseType="lpstr">
      <vt:lpstr>Arial</vt:lpstr>
      <vt:lpstr>Arial Narrow</vt:lpstr>
      <vt:lpstr>Calibri</vt:lpstr>
      <vt:lpstr>Calibri Light</vt:lpstr>
      <vt:lpstr>CiscoSansTT</vt:lpstr>
      <vt:lpstr>CiscoSansTT Thin</vt:lpstr>
      <vt:lpstr>Intel Clear</vt:lpstr>
      <vt:lpstr>Intel Clear Light</vt:lpstr>
      <vt:lpstr>Intel Clear Pro</vt:lpstr>
      <vt:lpstr>Intel Clear Pro LowercaseSelect</vt:lpstr>
      <vt:lpstr>Neo Sans Intel</vt:lpstr>
      <vt:lpstr>Neo Sans Intel Medium</vt:lpstr>
      <vt:lpstr>Wingdings</vt:lpstr>
      <vt:lpstr>2_Intel 20150715</vt:lpstr>
      <vt:lpstr>Intel 20150715</vt:lpstr>
      <vt:lpstr>USE THIS THEME</vt:lpstr>
      <vt:lpstr>24_intel16x9</vt:lpstr>
      <vt:lpstr>Intel IoT Developer  Products and Program Accelerating IoT Solution Design and Deployment</vt:lpstr>
      <vt:lpstr>Legal Notices and Disclaimers</vt:lpstr>
      <vt:lpstr>Enabling New Developer Opportunities</vt:lpstr>
      <vt:lpstr>Delivering a Unified, Seamless IoT Developer Experience</vt:lpstr>
      <vt:lpstr>Comprehensive portfolio of developer resources</vt:lpstr>
      <vt:lpstr>Fast Prototyping and Rich Optimization with Choice of Tools</vt:lpstr>
      <vt:lpstr>IEI* Tank AIOT Developer Kit</vt:lpstr>
      <vt:lpstr>Developer Kits Accelerate Design of Innovative Solutions</vt:lpstr>
      <vt:lpstr>SDKs—Common Tools for Heterogenous Silicon Development</vt:lpstr>
      <vt:lpstr>Intel Developer zone for iot: Central resource for E2E solution support</vt:lpstr>
      <vt:lpstr>Engaging Through All Phases of Development</vt:lpstr>
      <vt:lpstr>Industrial Workshop Overview </vt:lpstr>
      <vt:lpstr>IOT Client (Core) Foundation Dev Kit</vt:lpstr>
      <vt:lpstr>Introducing the Up2 Grove Iot Development kit</vt:lpstr>
      <vt:lpstr>vision for Industrial IoT</vt:lpstr>
      <vt:lpstr>industrial Revolution 4.0</vt:lpstr>
      <vt:lpstr>PowerPoint Presentation</vt:lpstr>
      <vt:lpstr>Visibility Leveraged for decision making</vt:lpstr>
      <vt:lpstr>Industrial Edge Compute is Transforming</vt:lpstr>
      <vt:lpstr>Intel Technology for Industrial IoT/Industry 4.0</vt:lpstr>
      <vt:lpstr>PowerPoint Presentation</vt:lpstr>
      <vt:lpstr>PowerPoint Presentation</vt:lpstr>
      <vt:lpstr>PowerPoint Presentation</vt:lpstr>
      <vt:lpstr>Case Studies</vt:lpstr>
      <vt:lpstr>Intel Factory Automation</vt:lpstr>
      <vt:lpstr>PowerPoint Presentation</vt:lpstr>
      <vt:lpstr>PowerPoint Presentation</vt:lpstr>
      <vt:lpstr>Honeywell connected freight</vt:lpstr>
      <vt:lpstr>Case Study Headlines</vt:lpstr>
      <vt:lpstr>Intel Final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keywords>CTPClassification=CTP_NT</cp:keywords>
  <cp:lastModifiedBy>Kronberg, Martin</cp:lastModifiedBy>
  <cp:revision>16</cp:revision>
  <dcterms:created xsi:type="dcterms:W3CDTF">2013-07-15T20:26:40Z</dcterms:created>
  <dcterms:modified xsi:type="dcterms:W3CDTF">2019-09-03T21:53:34Z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512">
    <vt:lpwstr>25</vt:lpwstr>
  </property>
  <property fmtid="{D5CDD505-2E9C-101B-9397-08002B2CF9AE}" pid="3" name="ContentTypeId">
    <vt:lpwstr>0x010100159431EA258393418E5CEDBAF29B7886</vt:lpwstr>
  </property>
  <property fmtid="{D5CDD505-2E9C-101B-9397-08002B2CF9AE}" pid="4" name="TitusGUID">
    <vt:lpwstr>56794795-f78f-4e93-8c2d-8bece03bccae</vt:lpwstr>
  </property>
  <property fmtid="{D5CDD505-2E9C-101B-9397-08002B2CF9AE}" pid="5" name="CTP_TimeStamp">
    <vt:lpwstr>2019-04-18 15:17:43Z</vt:lpwstr>
  </property>
  <property fmtid="{D5CDD505-2E9C-101B-9397-08002B2CF9AE}" pid="6" name="CTP_BU">
    <vt:lpwstr>NA</vt:lpwstr>
  </property>
  <property fmtid="{D5CDD505-2E9C-101B-9397-08002B2CF9AE}" pid="7" name="CTP_IDSID">
    <vt:lpwstr>NA</vt:lpwstr>
  </property>
  <property fmtid="{D5CDD505-2E9C-101B-9397-08002B2CF9AE}" pid="8" name="CTP_WWID">
    <vt:lpwstr>NA</vt:lpwstr>
  </property>
  <property fmtid="{D5CDD505-2E9C-101B-9397-08002B2CF9AE}" pid="9" name="CTPClassification">
    <vt:lpwstr>CTP_NT</vt:lpwstr>
  </property>
  <property fmtid="{D5CDD505-2E9C-101B-9397-08002B2CF9AE}" pid="10" name="AuthorIds_UIVersion_4608">
    <vt:lpwstr>25</vt:lpwstr>
  </property>
</Properties>
</file>